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7" r:id="rId2"/>
    <p:sldId id="308" r:id="rId3"/>
    <p:sldId id="276" r:id="rId4"/>
    <p:sldId id="275" r:id="rId5"/>
    <p:sldId id="286" r:id="rId6"/>
    <p:sldId id="262" r:id="rId7"/>
    <p:sldId id="274" r:id="rId8"/>
    <p:sldId id="267" r:id="rId9"/>
    <p:sldId id="264" r:id="rId10"/>
    <p:sldId id="268" r:id="rId11"/>
    <p:sldId id="324" r:id="rId12"/>
    <p:sldId id="269" r:id="rId13"/>
    <p:sldId id="256" r:id="rId14"/>
  </p:sldIdLst>
  <p:sldSz cx="6858000" cy="9144000" type="screen4x3"/>
  <p:notesSz cx="9939338" cy="6807200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5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92083" autoAdjust="0"/>
  </p:normalViewPr>
  <p:slideViewPr>
    <p:cSldViewPr>
      <p:cViewPr varScale="1">
        <p:scale>
          <a:sx n="46" d="100"/>
          <a:sy n="46" d="100"/>
        </p:scale>
        <p:origin x="2364" y="24"/>
      </p:cViewPr>
      <p:guideLst>
        <p:guide orient="horz" pos="2925"/>
        <p:guide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68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2144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C450-4D37-412A-8B5F-D141B42F3DDD}" type="datetimeFigureOut">
              <a:rPr kumimoji="1" lang="ja-JP" altLang="en-US" smtClean="0"/>
              <a:t>2021/9/13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AC2D7-B674-4983-87F7-98021B021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948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7045" cy="34036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5" cy="34036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11613" y="509588"/>
            <a:ext cx="1916112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33421"/>
            <a:ext cx="7951470" cy="3063240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465660"/>
            <a:ext cx="4307045" cy="34036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3" y="6465660"/>
            <a:ext cx="4307045" cy="34036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4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11613" y="509588"/>
            <a:ext cx="1916112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11613" y="509588"/>
            <a:ext cx="1916112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35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69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BB522787-FA89-4CFA-B489-AF49572554FD}"/>
              </a:ext>
            </a:extLst>
          </p:cNvPr>
          <p:cNvSpPr/>
          <p:nvPr/>
        </p:nvSpPr>
        <p:spPr>
          <a:xfrm>
            <a:off x="32523" y="640274"/>
            <a:ext cx="6825477" cy="9036496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別添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作業手順（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SOP)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及び緊急連絡網</a:t>
            </a:r>
            <a:endParaRPr lang="en-US" altLang="ja-JP" sz="2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A03553-4E71-48B4-8953-D2FF4E2E78C4}"/>
              </a:ext>
            </a:extLst>
          </p:cNvPr>
          <p:cNvSpPr/>
          <p:nvPr/>
        </p:nvSpPr>
        <p:spPr>
          <a:xfrm>
            <a:off x="260648" y="1403648"/>
            <a:ext cx="51125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j-ea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○消毒薬の希釈方法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○車両の消毒の方法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○物品等の消毒方法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○専用衣服・靴の着用方法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○専用衣服・靴の脱衣方法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○衣服の洗浄・消毒方法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○手指の洗浄・消毒方法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○靴の洗浄・消毒方法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○施設等の洗浄・消毒方法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○石灰帯の設置方法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en-US" altLang="ja-JP" sz="2000" dirty="0">
                <a:latin typeface="+mj-ea"/>
                <a:cs typeface="Meiryo UI" panose="020B0604030504040204" pitchFamily="50" charset="-128"/>
              </a:rPr>
              <a:t>  </a:t>
            </a:r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○緊急連絡網</a:t>
            </a:r>
            <a:endParaRPr lang="ja-JP" altLang="en-US" sz="18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b="1" i="1" dirty="0">
              <a:latin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61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DEB58AF-38DC-40F6-A94C-7EF3BAFBA994}"/>
              </a:ext>
            </a:extLst>
          </p:cNvPr>
          <p:cNvSpPr/>
          <p:nvPr/>
        </p:nvSpPr>
        <p:spPr>
          <a:xfrm>
            <a:off x="93107" y="5003649"/>
            <a:ext cx="6660656" cy="38888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93104" y="731759"/>
            <a:ext cx="6660657" cy="42183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70" y="126899"/>
            <a:ext cx="542427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施設等の洗浄・消毒方法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7E4F0E-FF5C-4773-86BD-BA1EC75C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3" y="1102925"/>
            <a:ext cx="2406927" cy="1907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9B9B29-6E43-4D23-AE81-38B1AE98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871" y="1107342"/>
            <a:ext cx="2398032" cy="190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EB5D39-3B42-45B1-BA24-304B54738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75" y="3322676"/>
            <a:ext cx="1259174" cy="1635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253133" y="2991843"/>
            <a:ext cx="3157747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張り巡らされたクモの巣と汚れた天井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2463682" y="70945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①現状把握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268D04-C823-42BE-A571-BABF5C429C6A}"/>
              </a:ext>
            </a:extLst>
          </p:cNvPr>
          <p:cNvSpPr txBox="1"/>
          <p:nvPr/>
        </p:nvSpPr>
        <p:spPr>
          <a:xfrm>
            <a:off x="3410880" y="2964947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真っ黒に汚れて汚い照明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3068960" y="4070449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溜まったホコリ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3F37D01-B3F1-4FAC-9B27-180C139E9FD7}"/>
              </a:ext>
            </a:extLst>
          </p:cNvPr>
          <p:cNvSpPr txBox="1"/>
          <p:nvPr/>
        </p:nvSpPr>
        <p:spPr>
          <a:xfrm>
            <a:off x="2747764" y="5000160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②準備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BB01647-6F77-4480-932A-E758C3C56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72" y="5432553"/>
            <a:ext cx="2821052" cy="1623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771BAE0-A378-4167-A636-E15497735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667" y="5391170"/>
            <a:ext cx="2060629" cy="1701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5485EAB-2CDB-4573-8D56-FBF077AF3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4079" y="7302110"/>
            <a:ext cx="1723166" cy="1469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32810AA-0DD5-44D9-BB0C-5918A624D8D7}"/>
              </a:ext>
            </a:extLst>
          </p:cNvPr>
          <p:cNvSpPr txBox="1"/>
          <p:nvPr/>
        </p:nvSpPr>
        <p:spPr>
          <a:xfrm>
            <a:off x="908720" y="7011679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使用する道具の準備する。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2A6868D-377D-4189-9FA6-A620A8A1191E}"/>
              </a:ext>
            </a:extLst>
          </p:cNvPr>
          <p:cNvSpPr txBox="1"/>
          <p:nvPr/>
        </p:nvSpPr>
        <p:spPr>
          <a:xfrm>
            <a:off x="3688804" y="7091658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ノズルを清掃する。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209888" y="7946388"/>
            <a:ext cx="2821052" cy="543867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電気の配線やスイッチを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目張りし洗浄しやすくする。</a:t>
            </a:r>
          </a:p>
        </p:txBody>
      </p:sp>
    </p:spTree>
    <p:extLst>
      <p:ext uri="{BB962C8B-B14F-4D97-AF65-F5344CB8AC3E}">
        <p14:creationId xmlns:p14="http://schemas.microsoft.com/office/powerpoint/2010/main" val="334342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749DA930-F96A-446F-A6C8-652684F5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04" y="5870659"/>
            <a:ext cx="3329711" cy="3014724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45099" y="94706"/>
            <a:ext cx="6767953" cy="55110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-253618" y="2026598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天井の汚れを洗浄する。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903456" y="83461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③洗浄・乾燥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0AA7D0-F4B7-4E84-945D-188F834FC92F}"/>
              </a:ext>
            </a:extLst>
          </p:cNvPr>
          <p:cNvSpPr txBox="1"/>
          <p:nvPr/>
        </p:nvSpPr>
        <p:spPr>
          <a:xfrm>
            <a:off x="5445224" y="755576"/>
            <a:ext cx="1088413" cy="1221168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配管周りは雑巾、</a:t>
            </a:r>
            <a:endParaRPr lang="en-US" altLang="ja-JP" sz="1467" dirty="0">
              <a:latin typeface="+mn-ea"/>
            </a:endParaRPr>
          </a:p>
          <a:p>
            <a:pPr algn="ctr"/>
            <a:r>
              <a:rPr lang="ja-JP" altLang="en-US" sz="1467" dirty="0">
                <a:latin typeface="+mn-ea"/>
              </a:rPr>
              <a:t>スポンジを使って洗浄する。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2137310" y="4238170"/>
            <a:ext cx="1521742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扉や壁は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デッキブラシ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を使ってムラなく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211602" y="4525765"/>
            <a:ext cx="2162469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dirty="0">
                <a:latin typeface="+mn-ea"/>
              </a:rPr>
              <a:t>しっかりと乾燥させる。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A98E425-F886-42A9-85E9-6426C9148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2" y="607583"/>
            <a:ext cx="1778954" cy="131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F967359-8070-46C2-87D0-19560CC14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656" y="589479"/>
            <a:ext cx="1430166" cy="185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2292F91-63EB-4F88-A877-4907AC2BF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559" y="607583"/>
            <a:ext cx="1524937" cy="134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1FEA398-5BB7-43A1-ABB3-2B10A0CA2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510" y="2261970"/>
            <a:ext cx="1499034" cy="1268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99C3180-3F0E-483B-B281-7F109598E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700" y="2815740"/>
            <a:ext cx="1642746" cy="124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83124B4C-384C-4194-B691-486197C155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85" y="4156647"/>
            <a:ext cx="1585102" cy="1160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DE66D12-D981-4C75-B410-C9B175F0A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0656" y="2946830"/>
            <a:ext cx="1250944" cy="985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矢印: 右 34">
            <a:extLst>
              <a:ext uri="{FF2B5EF4-FFF2-40B4-BE49-F238E27FC236}">
                <a16:creationId xmlns:a16="http://schemas.microsoft.com/office/drawing/2014/main" id="{76DA9F9A-8B95-4BA2-ABD3-426730533162}"/>
              </a:ext>
            </a:extLst>
          </p:cNvPr>
          <p:cNvSpPr/>
          <p:nvPr/>
        </p:nvSpPr>
        <p:spPr>
          <a:xfrm>
            <a:off x="1840989" y="1247717"/>
            <a:ext cx="328063" cy="42188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A45E0D6C-EFF3-447C-B5F6-C1F7505C9DB3}"/>
              </a:ext>
            </a:extLst>
          </p:cNvPr>
          <p:cNvSpPr/>
          <p:nvPr/>
        </p:nvSpPr>
        <p:spPr>
          <a:xfrm rot="3076059">
            <a:off x="3923215" y="4047657"/>
            <a:ext cx="413076" cy="509272"/>
          </a:xfrm>
          <a:prstGeom prst="rightArrow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3B2F7B08-A78E-4B8B-9F47-24DB7F8315E8}"/>
              </a:ext>
            </a:extLst>
          </p:cNvPr>
          <p:cNvSpPr/>
          <p:nvPr/>
        </p:nvSpPr>
        <p:spPr>
          <a:xfrm rot="5400000">
            <a:off x="1083105" y="3815225"/>
            <a:ext cx="392697" cy="48238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A447F6F-CE49-4E5C-9D15-E4A55CF6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9" y="5870659"/>
            <a:ext cx="3331998" cy="305199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7B2BD39-E25A-49BF-A5BB-83DCFA0D9EAA}"/>
              </a:ext>
            </a:extLst>
          </p:cNvPr>
          <p:cNvSpPr txBox="1"/>
          <p:nvPr/>
        </p:nvSpPr>
        <p:spPr>
          <a:xfrm>
            <a:off x="771787" y="5988956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④消毒</a:t>
            </a:r>
            <a:endParaRPr lang="en-US" altLang="ja-JP" sz="2267" dirty="0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59A3B2DB-789D-4995-93AD-DB79D6A7C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48" y="6507860"/>
            <a:ext cx="1619227" cy="1512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4903DAA-B9A2-4D27-905F-1BF4FB0D6C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4892" y="6675072"/>
            <a:ext cx="1124013" cy="1271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63E8D6C-0624-4AF0-99B3-8EA62848FE89}"/>
              </a:ext>
            </a:extLst>
          </p:cNvPr>
          <p:cNvSpPr txBox="1"/>
          <p:nvPr/>
        </p:nvSpPr>
        <p:spPr>
          <a:xfrm>
            <a:off x="247555" y="8244408"/>
            <a:ext cx="2822865" cy="543867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発泡消毒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洗浄が不十分だと泡が茶色くなる。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70CA2DA-6034-4462-8320-4C33D8EB285A}"/>
              </a:ext>
            </a:extLst>
          </p:cNvPr>
          <p:cNvSpPr txBox="1"/>
          <p:nvPr/>
        </p:nvSpPr>
        <p:spPr>
          <a:xfrm>
            <a:off x="3730236" y="6004247"/>
            <a:ext cx="2439626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⑤乾燥・石灰塗布</a:t>
            </a:r>
            <a:endParaRPr lang="en-US" altLang="ja-JP" sz="2267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4EBD3F8-ECA4-4C30-8085-3485934FA808}"/>
              </a:ext>
            </a:extLst>
          </p:cNvPr>
          <p:cNvSpPr txBox="1"/>
          <p:nvPr/>
        </p:nvSpPr>
        <p:spPr>
          <a:xfrm>
            <a:off x="4005064" y="6811550"/>
            <a:ext cx="2575546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2000" dirty="0">
                <a:latin typeface="+mn-ea"/>
              </a:rPr>
              <a:t>発泡消毒後、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十分に乾燥させ、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石灰を塗布し、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より効果を高める</a:t>
            </a:r>
            <a:r>
              <a:rPr lang="ja-JP" altLang="en-US" sz="1467" dirty="0">
                <a:latin typeface="+mn-ea"/>
              </a:rPr>
              <a:t>。</a:t>
            </a:r>
            <a:endParaRPr lang="en-US" altLang="ja-JP" sz="1467" dirty="0">
              <a:latin typeface="+mn-ea"/>
            </a:endParaRPr>
          </a:p>
        </p:txBody>
      </p:sp>
      <p:sp>
        <p:nvSpPr>
          <p:cNvPr id="40" name="矢印: 右 36">
            <a:extLst>
              <a:ext uri="{FF2B5EF4-FFF2-40B4-BE49-F238E27FC236}">
                <a16:creationId xmlns:a16="http://schemas.microsoft.com/office/drawing/2014/main" id="{3B2F7B08-A78E-4B8B-9F47-24DB7F8315E8}"/>
              </a:ext>
            </a:extLst>
          </p:cNvPr>
          <p:cNvSpPr/>
          <p:nvPr/>
        </p:nvSpPr>
        <p:spPr>
          <a:xfrm rot="5400000">
            <a:off x="4499678" y="1867461"/>
            <a:ext cx="392697" cy="48238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5093" y="533280"/>
            <a:ext cx="3487305" cy="198868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186010" y="2689083"/>
            <a:ext cx="3406387" cy="274701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3730236" y="464317"/>
            <a:ext cx="2850373" cy="339575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0288" y="77002"/>
            <a:ext cx="398879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石灰帯の設置方法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920D1DA-7BE1-495A-9B48-5E7C77BA3F33}"/>
              </a:ext>
            </a:extLst>
          </p:cNvPr>
          <p:cNvSpPr/>
          <p:nvPr/>
        </p:nvSpPr>
        <p:spPr>
          <a:xfrm>
            <a:off x="160288" y="899592"/>
            <a:ext cx="6509072" cy="792018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（参考）石灰帯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農場出入口に消石灰散布等による車両用の消毒ゾーンを設置し、車両による病原体の持ち込み・持ち出しを防ぐ。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ja-JP" altLang="en-US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○畜舎周囲と農場外縁部（出入口の外周を含む）　　ｍ以上の幅で地面が白く覆われるよう定期的に石灰を散布する。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○消石灰は強アルカリ性のため、マスク・手袋を着用して散布する。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20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267" kern="100" dirty="0">
                <a:latin typeface="+mn-ea"/>
                <a:cs typeface="Times New Roman" panose="02020603050405020304" pitchFamily="18" charset="0"/>
              </a:rPr>
              <a:t>　　　　　　</a:t>
            </a:r>
            <a:endParaRPr lang="en-US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F79807F-5009-4E62-83A0-1C211880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1900634"/>
            <a:ext cx="3193980" cy="1807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5E4D02F-1DEC-4C3F-BC8E-6648865B8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8" y="3823139"/>
            <a:ext cx="3193979" cy="182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DC73703-414F-4AC0-99FD-D610DA38A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71" y="5769807"/>
            <a:ext cx="3174036" cy="1754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50F74E6-67B3-4843-A419-FA229DA7083D}"/>
              </a:ext>
            </a:extLst>
          </p:cNvPr>
          <p:cNvSpPr txBox="1"/>
          <p:nvPr/>
        </p:nvSpPr>
        <p:spPr>
          <a:xfrm>
            <a:off x="3717032" y="2536740"/>
            <a:ext cx="348496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①消石灰は強アルカリ性のため、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防護服等を着用する。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4F8990F-5A66-4343-934D-12AB5C105E28}"/>
              </a:ext>
            </a:extLst>
          </p:cNvPr>
          <p:cNvSpPr txBox="1"/>
          <p:nvPr/>
        </p:nvSpPr>
        <p:spPr>
          <a:xfrm>
            <a:off x="3212747" y="4619893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②地面を覆うように散布する。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C301B01-0F60-4E4A-9DD3-4B78BE0C94A0}"/>
              </a:ext>
            </a:extLst>
          </p:cNvPr>
          <p:cNvSpPr txBox="1"/>
          <p:nvPr/>
        </p:nvSpPr>
        <p:spPr>
          <a:xfrm>
            <a:off x="2957823" y="6456825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③ホウキで</a:t>
            </a:r>
            <a:r>
              <a:rPr lang="ja-JP" altLang="en-US" sz="1600">
                <a:latin typeface="+mn-ea"/>
              </a:rPr>
              <a:t>ムラをなくす</a:t>
            </a:r>
            <a:r>
              <a:rPr lang="ja-JP" altLang="en-US" sz="1600" dirty="0">
                <a:latin typeface="+mn-ea"/>
              </a:rPr>
              <a:t>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F9DC97-8A5A-4AEE-9A1B-CCFA3C0B1441}"/>
              </a:ext>
            </a:extLst>
          </p:cNvPr>
          <p:cNvSpPr txBox="1"/>
          <p:nvPr/>
        </p:nvSpPr>
        <p:spPr>
          <a:xfrm>
            <a:off x="5093422" y="7496844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262697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8106" y="80211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j-ea"/>
                <a:ea typeface="+mj-ea"/>
                <a:cs typeface="Meiryo UI" panose="020B0604030504040204" pitchFamily="50" charset="-128"/>
              </a:rPr>
              <a:t>緊急連絡網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75694F-FD85-4F7B-BD5B-482ACCDCC94F}"/>
              </a:ext>
            </a:extLst>
          </p:cNvPr>
          <p:cNvSpPr/>
          <p:nvPr/>
        </p:nvSpPr>
        <p:spPr>
          <a:xfrm>
            <a:off x="368660" y="1200601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227138" y="824195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異常が確認された場合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0F72D8F-2F7C-4F33-B5E9-E0F4E2C799C2}"/>
              </a:ext>
            </a:extLst>
          </p:cNvPr>
          <p:cNvSpPr/>
          <p:nvPr/>
        </p:nvSpPr>
        <p:spPr>
          <a:xfrm>
            <a:off x="368660" y="1547664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7F8CC19-284B-494F-A853-D0775A986DF7}"/>
              </a:ext>
            </a:extLst>
          </p:cNvPr>
          <p:cNvSpPr/>
          <p:nvPr/>
        </p:nvSpPr>
        <p:spPr>
          <a:xfrm>
            <a:off x="1755056" y="1680737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3815562B-710B-44A2-9FB6-E206F35A94C6}"/>
              </a:ext>
            </a:extLst>
          </p:cNvPr>
          <p:cNvSpPr/>
          <p:nvPr/>
        </p:nvSpPr>
        <p:spPr>
          <a:xfrm>
            <a:off x="1755056" y="274877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7E4938C-FE3F-45DD-B595-08CBF2F9DA4A}"/>
              </a:ext>
            </a:extLst>
          </p:cNvPr>
          <p:cNvSpPr/>
          <p:nvPr/>
        </p:nvSpPr>
        <p:spPr>
          <a:xfrm>
            <a:off x="2383830" y="26521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335634" y="1525480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○○家畜保健衛生所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01-0000-0000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5F44660-475F-477E-96A6-DAF39D0A0250}"/>
              </a:ext>
            </a:extLst>
          </p:cNvPr>
          <p:cNvSpPr/>
          <p:nvPr/>
        </p:nvSpPr>
        <p:spPr>
          <a:xfrm>
            <a:off x="2413545" y="39086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14E223E6-F548-45F7-A6D7-BA78E6B9D922}"/>
              </a:ext>
            </a:extLst>
          </p:cNvPr>
          <p:cNvSpPr/>
          <p:nvPr/>
        </p:nvSpPr>
        <p:spPr>
          <a:xfrm rot="5400000">
            <a:off x="3844757" y="3342942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消毒薬の希釈方法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6A64C3-B15D-401D-B898-56A0393A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" y="1704380"/>
            <a:ext cx="658992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A2E3A0D4-F2F0-47B5-A8E4-DBF9A720D084}"/>
              </a:ext>
            </a:extLst>
          </p:cNvPr>
          <p:cNvSpPr/>
          <p:nvPr/>
        </p:nvSpPr>
        <p:spPr>
          <a:xfrm>
            <a:off x="72895" y="919839"/>
            <a:ext cx="6712209" cy="771841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消毒薬は下記の希釈倍率で作成する。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4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車両の消毒の方法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0EFDA98-424D-4BB9-902A-F9EFA88BF8F1}"/>
              </a:ext>
            </a:extLst>
          </p:cNvPr>
          <p:cNvSpPr/>
          <p:nvPr/>
        </p:nvSpPr>
        <p:spPr>
          <a:xfrm>
            <a:off x="-18232" y="762567"/>
            <a:ext cx="6481095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・実施場所：衛生管理区域出入口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・次の手順で消毒し、記録する。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（なお、消毒場所の看板にも消毒手順を掲示。）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E9CBD-ECC5-495C-89EB-1529F7E74826}"/>
              </a:ext>
            </a:extLst>
          </p:cNvPr>
          <p:cNvSpPr txBox="1"/>
          <p:nvPr/>
        </p:nvSpPr>
        <p:spPr>
          <a:xfrm>
            <a:off x="3542849" y="4139952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①車全体を消毒する。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0681BE3-6C12-485C-9021-38AA77A3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98" y="2339752"/>
            <a:ext cx="3264363" cy="1819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C7246A3-887F-46D0-B1CE-8544E69F8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8" y="4457407"/>
            <a:ext cx="3264363" cy="184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97CA79-35EE-4D06-902E-CE6C2A26C4F9}"/>
              </a:ext>
            </a:extLst>
          </p:cNvPr>
          <p:cNvSpPr txBox="1"/>
          <p:nvPr/>
        </p:nvSpPr>
        <p:spPr>
          <a:xfrm>
            <a:off x="-64266" y="6296731"/>
            <a:ext cx="3579664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②タイヤ周りも念入りに消毒する。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4ACA96-58F8-4E75-AE12-DC186206BDFE}"/>
              </a:ext>
            </a:extLst>
          </p:cNvPr>
          <p:cNvSpPr txBox="1"/>
          <p:nvPr/>
        </p:nvSpPr>
        <p:spPr>
          <a:xfrm>
            <a:off x="3514035" y="6228184"/>
            <a:ext cx="3675109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③乗降ステップやペダルを消毒する。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E88EC06-85F5-4865-AB30-AF28BB466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398" y="4427984"/>
            <a:ext cx="3264363" cy="1821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4C4D752-04AC-4696-84D7-F8958FC6A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" y="6664060"/>
            <a:ext cx="3281920" cy="1807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9E3599B-1A96-413E-80A3-2D9F262C85A4}"/>
              </a:ext>
            </a:extLst>
          </p:cNvPr>
          <p:cNvSpPr txBox="1"/>
          <p:nvPr/>
        </p:nvSpPr>
        <p:spPr>
          <a:xfrm>
            <a:off x="432817" y="8452883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④ハンドル回りも消毒する。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70D7E43-1CE9-41E6-B3B9-0AB5C5777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92" y="2428299"/>
            <a:ext cx="2434712" cy="1799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57B5A50-B967-40DB-84AC-578759B2FA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37400" r="6602" b="18500"/>
          <a:stretch/>
        </p:blipFill>
        <p:spPr>
          <a:xfrm>
            <a:off x="3882595" y="6516216"/>
            <a:ext cx="2766108" cy="1974815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931C95D-66B4-470E-AC69-C9FB66C2EB6A}"/>
              </a:ext>
            </a:extLst>
          </p:cNvPr>
          <p:cNvSpPr txBox="1"/>
          <p:nvPr/>
        </p:nvSpPr>
        <p:spPr>
          <a:xfrm>
            <a:off x="3789040" y="8460432"/>
            <a:ext cx="328192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⑤車両から落とした泥や汚れは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側溝へ洗い流す。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A59CC0-92C8-4CB0-B99D-CFA9A72A2BF4}"/>
              </a:ext>
            </a:extLst>
          </p:cNvPr>
          <p:cNvSpPr txBox="1"/>
          <p:nvPr/>
        </p:nvSpPr>
        <p:spPr>
          <a:xfrm>
            <a:off x="2997604" y="1396519"/>
            <a:ext cx="28796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313790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8640" y="132725"/>
            <a:ext cx="410445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物品等の消毒方法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EF35834-4336-481E-89AE-259B6397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971600"/>
            <a:ext cx="3154043" cy="218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7A11E81-1640-4AB2-A814-7F7FDF46222B}"/>
              </a:ext>
            </a:extLst>
          </p:cNvPr>
          <p:cNvSpPr/>
          <p:nvPr/>
        </p:nvSpPr>
        <p:spPr>
          <a:xfrm>
            <a:off x="3429000" y="1128246"/>
            <a:ext cx="3534565" cy="251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器具、工具等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①沸騰水中で加熱する。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　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②水滴をタオルで拭き取る。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　　時間 自然乾燥させる。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④乾燥後、所定の場所に戻す。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ED46767A-0DA2-4555-9C9B-855492B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18" y="3568271"/>
            <a:ext cx="2098031" cy="2574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CD12457-8210-4CB4-AD32-9F8A86AD12C4}"/>
              </a:ext>
            </a:extLst>
          </p:cNvPr>
          <p:cNvSpPr/>
          <p:nvPr/>
        </p:nvSpPr>
        <p:spPr>
          <a:xfrm>
            <a:off x="2547541" y="3256012"/>
            <a:ext cx="4221189" cy="313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ビニール袋、器具等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①消毒薬を調整する。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②水洗いし、汚れを落とした器具を消毒薬に漬ける。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・浸漬時間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③消毒後、水洗いし乾燥させる。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・乾燥時間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④乾燥後、措定の場所に戻す。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7A7EC8DA-3ED5-404A-8FC5-EB5A2B43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2" y="6442792"/>
            <a:ext cx="3087956" cy="2305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B569288-12D7-4C21-8E25-3D6213760126}"/>
              </a:ext>
            </a:extLst>
          </p:cNvPr>
          <p:cNvSpPr/>
          <p:nvPr/>
        </p:nvSpPr>
        <p:spPr>
          <a:xfrm>
            <a:off x="3229921" y="6705699"/>
            <a:ext cx="3763041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携帯電話、財布等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①埃を拭く。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②棚に入れ、扉を閉める。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③紫外線殺菌灯を付ける。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　　 分後、殺菌灯を消し、物品を取り出す。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DE2F6-C9BB-49E5-A54A-16995468EFC4}"/>
              </a:ext>
            </a:extLst>
          </p:cNvPr>
          <p:cNvSpPr txBox="1"/>
          <p:nvPr/>
        </p:nvSpPr>
        <p:spPr>
          <a:xfrm>
            <a:off x="260648" y="681482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煮沸消毒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0639D-33AB-4B80-BF07-E5FB27E054BE}"/>
              </a:ext>
            </a:extLst>
          </p:cNvPr>
          <p:cNvSpPr txBox="1"/>
          <p:nvPr/>
        </p:nvSpPr>
        <p:spPr>
          <a:xfrm>
            <a:off x="260648" y="3176331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浸漬消毒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F6165F-9C6F-4AC6-BA4B-6E6375F222BF}"/>
              </a:ext>
            </a:extLst>
          </p:cNvPr>
          <p:cNvSpPr txBox="1"/>
          <p:nvPr/>
        </p:nvSpPr>
        <p:spPr>
          <a:xfrm>
            <a:off x="403818" y="6143127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紫外線消毒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8CF4E2-5C52-4E94-B246-6A14F9CAB7DE}"/>
              </a:ext>
            </a:extLst>
          </p:cNvPr>
          <p:cNvSpPr txBox="1"/>
          <p:nvPr/>
        </p:nvSpPr>
        <p:spPr>
          <a:xfrm>
            <a:off x="3747480" y="1757666"/>
            <a:ext cx="30212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加熱時間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】80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℃　５分間等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4BA109-26F4-4FBB-A321-612DF7FB326A}"/>
              </a:ext>
            </a:extLst>
          </p:cNvPr>
          <p:cNvSpPr txBox="1"/>
          <p:nvPr/>
        </p:nvSpPr>
        <p:spPr>
          <a:xfrm>
            <a:off x="4304926" y="388543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D26992-066A-479D-8431-34B77D8CCF3D}"/>
              </a:ext>
            </a:extLst>
          </p:cNvPr>
          <p:cNvSpPr txBox="1"/>
          <p:nvPr/>
        </p:nvSpPr>
        <p:spPr>
          <a:xfrm>
            <a:off x="3766810" y="238911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A62D1B-AC90-44AF-BF80-E354A915C08E}"/>
              </a:ext>
            </a:extLst>
          </p:cNvPr>
          <p:cNvSpPr txBox="1"/>
          <p:nvPr/>
        </p:nvSpPr>
        <p:spPr>
          <a:xfrm>
            <a:off x="3800364" y="4867934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9D9E61-6651-4FE1-82AF-B718EFC58D1B}"/>
              </a:ext>
            </a:extLst>
          </p:cNvPr>
          <p:cNvSpPr txBox="1"/>
          <p:nvPr/>
        </p:nvSpPr>
        <p:spPr>
          <a:xfrm>
            <a:off x="3800364" y="5442423"/>
            <a:ext cx="26928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4CDCF4-7306-4761-B15C-E7790718AB76}"/>
              </a:ext>
            </a:extLst>
          </p:cNvPr>
          <p:cNvSpPr txBox="1"/>
          <p:nvPr/>
        </p:nvSpPr>
        <p:spPr>
          <a:xfrm>
            <a:off x="3596054" y="798667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/>
              <a:t>●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679C57-ABEA-41D3-A17A-6FE2B5AA5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737" y="6444208"/>
            <a:ext cx="1152231" cy="737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4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2134" y="86956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専用衣服・靴の着用方法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衛生管理区域境界及び畜舎前の更衣室における着用方法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30B498B-6A82-4039-946C-D0F7054E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" y="1300416"/>
            <a:ext cx="1548734" cy="108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ECA3EFA-EF13-42DB-83F7-6C2CA753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714" y="1231164"/>
            <a:ext cx="2172321" cy="1956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4E7A88C1-441F-4724-B21A-9EA9255FC54F}"/>
              </a:ext>
            </a:extLst>
          </p:cNvPr>
          <p:cNvSpPr/>
          <p:nvPr/>
        </p:nvSpPr>
        <p:spPr>
          <a:xfrm>
            <a:off x="1700808" y="2328109"/>
            <a:ext cx="1010589" cy="898441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F4A24E6-0B18-4349-844C-29E7A164493B}"/>
              </a:ext>
            </a:extLst>
          </p:cNvPr>
          <p:cNvCxnSpPr>
            <a:cxnSpLocks/>
            <a:stCxn id="30" idx="7"/>
          </p:cNvCxnSpPr>
          <p:nvPr/>
        </p:nvCxnSpPr>
        <p:spPr>
          <a:xfrm flipH="1" flipV="1">
            <a:off x="1592851" y="1405275"/>
            <a:ext cx="970549" cy="105440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8DB399B-371A-4833-8B7B-D7F7B29F53B8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1592851" y="2425652"/>
            <a:ext cx="107957" cy="35167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531DA3E5-92EB-4F31-8DD2-E58862F21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2" y="3851920"/>
            <a:ext cx="2834352" cy="2103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3F3E818-DDEA-42F1-8CFF-AAEF5B99D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904" y="4045769"/>
            <a:ext cx="1927301" cy="1883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57769" y="3395838"/>
            <a:ext cx="4339036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①手指の洗浄・消毒後、更衣室に入場する。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96E870-EFE5-4AEB-8630-C76D0841E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053" y="1566087"/>
            <a:ext cx="2448803" cy="1621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4281267" y="3481072"/>
            <a:ext cx="2474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②更衣室に入る前、場内用サンダルへ履き替える。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8FD51D3-341E-4745-8B91-873F3B6B36C3}"/>
              </a:ext>
            </a:extLst>
          </p:cNvPr>
          <p:cNvSpPr/>
          <p:nvPr/>
        </p:nvSpPr>
        <p:spPr>
          <a:xfrm>
            <a:off x="41766" y="6003874"/>
            <a:ext cx="469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③スノコの上で外服を脱ぎ、所定</a:t>
            </a:r>
            <a:endParaRPr lang="en-US" altLang="ja-JP" sz="1600" dirty="0"/>
          </a:p>
          <a:p>
            <a:r>
              <a:rPr lang="ja-JP" altLang="en-US" sz="1600" dirty="0"/>
              <a:t>の場所に収める。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B85B1A-C6E1-43BC-9B0F-09816293B9E6}"/>
              </a:ext>
            </a:extLst>
          </p:cNvPr>
          <p:cNvSpPr txBox="1"/>
          <p:nvPr/>
        </p:nvSpPr>
        <p:spPr>
          <a:xfrm>
            <a:off x="1741268" y="2112954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ACA2CEF-9006-418D-A6DE-2517F8142B10}"/>
              </a:ext>
            </a:extLst>
          </p:cNvPr>
          <p:cNvSpPr txBox="1"/>
          <p:nvPr/>
        </p:nvSpPr>
        <p:spPr>
          <a:xfrm>
            <a:off x="2224927" y="2794733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DD487D3-FFAE-457E-A317-07096DD1DB79}"/>
              </a:ext>
            </a:extLst>
          </p:cNvPr>
          <p:cNvSpPr txBox="1"/>
          <p:nvPr/>
        </p:nvSpPr>
        <p:spPr>
          <a:xfrm>
            <a:off x="2493383" y="2151190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3EAC847-90BF-492F-A257-2BEDEA51AAA4}"/>
              </a:ext>
            </a:extLst>
          </p:cNvPr>
          <p:cNvSpPr txBox="1"/>
          <p:nvPr/>
        </p:nvSpPr>
        <p:spPr>
          <a:xfrm>
            <a:off x="2833263" y="1845341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80B30B-30BC-4CC6-9CAC-DF15ACBCDF56}"/>
              </a:ext>
            </a:extLst>
          </p:cNvPr>
          <p:cNvSpPr txBox="1"/>
          <p:nvPr/>
        </p:nvSpPr>
        <p:spPr>
          <a:xfrm>
            <a:off x="3346313" y="19193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7EA6233-9C70-489F-9543-1833E6E328C4}"/>
              </a:ext>
            </a:extLst>
          </p:cNvPr>
          <p:cNvSpPr/>
          <p:nvPr/>
        </p:nvSpPr>
        <p:spPr>
          <a:xfrm>
            <a:off x="-12585" y="6561932"/>
            <a:ext cx="313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④衛生管理区域内専用の衣服を</a:t>
            </a:r>
            <a:endParaRPr lang="en-US" altLang="ja-JP" sz="1600" dirty="0"/>
          </a:p>
          <a:p>
            <a:r>
              <a:rPr lang="ja-JP" altLang="en-US" sz="1600" dirty="0"/>
              <a:t>着用する。　　</a:t>
            </a:r>
            <a:endParaRPr lang="en-US" altLang="ja-JP" sz="2000" dirty="0"/>
          </a:p>
          <a:p>
            <a:endParaRPr lang="ja-JP" altLang="en-US" sz="16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E29ED2-A2B3-458B-9EB2-BCBCB7D9CB6D}"/>
              </a:ext>
            </a:extLst>
          </p:cNvPr>
          <p:cNvSpPr/>
          <p:nvPr/>
        </p:nvSpPr>
        <p:spPr>
          <a:xfrm>
            <a:off x="3121295" y="5976005"/>
            <a:ext cx="1927301" cy="66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⑤衛生管理区域内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専用の靴を履く。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B95F80AF-7EAC-4747-91CE-4AF33CC24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79" y="7266783"/>
            <a:ext cx="2873673" cy="1697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81420D9-C8C3-4239-A703-11521B488997}"/>
              </a:ext>
            </a:extLst>
          </p:cNvPr>
          <p:cNvSpPr txBox="1"/>
          <p:nvPr/>
        </p:nvSpPr>
        <p:spPr>
          <a:xfrm>
            <a:off x="3498713" y="20717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44B767E-F09E-445F-82B7-44B22C325DC5}"/>
              </a:ext>
            </a:extLst>
          </p:cNvPr>
          <p:cNvSpPr/>
          <p:nvPr/>
        </p:nvSpPr>
        <p:spPr>
          <a:xfrm>
            <a:off x="5164361" y="6003874"/>
            <a:ext cx="2284194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⑥手袋をはめる。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C707C38-A0D7-46D6-89D4-7FB676D84EDB}"/>
              </a:ext>
            </a:extLst>
          </p:cNvPr>
          <p:cNvSpPr/>
          <p:nvPr/>
        </p:nvSpPr>
        <p:spPr>
          <a:xfrm>
            <a:off x="2977279" y="7768837"/>
            <a:ext cx="4032447" cy="9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600" dirty="0">
                <a:solidFill>
                  <a:schemeClr val="dk1"/>
                </a:solidFill>
                <a:latin typeface="+mn-ea"/>
              </a:rPr>
              <a:t>※</a:t>
            </a: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衛生管理区域では、青色の衣服を着用し、畜舎内では、灰色の衣服を着用する。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487B239-28EA-4D15-B33E-1378B05B12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7288" y="4600998"/>
            <a:ext cx="1102577" cy="1065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D35D1A3-9F8F-4816-97FB-F6FEA78EBB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020" y="2466897"/>
            <a:ext cx="784925" cy="796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32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98659" y="94182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衣服・靴の脱衣方法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衛生管理区域境界及び畜舎前の更衣室における脱衣方法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27384" y="1257585"/>
            <a:ext cx="5544145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脱衣後の衣類、手指に汚れが付着しないように脱ぐ。</a:t>
            </a:r>
            <a:endParaRPr lang="en-US" altLang="ja-JP" sz="18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328981" y="2363926"/>
            <a:ext cx="311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長靴をブラシで洗浄後、</a:t>
            </a:r>
            <a:endParaRPr lang="en-US" altLang="ja-JP" sz="1800" dirty="0"/>
          </a:p>
          <a:p>
            <a:r>
              <a:rPr lang="ja-JP" altLang="en-US" sz="1800" dirty="0"/>
              <a:t>踏み込み消毒を行う。</a:t>
            </a:r>
            <a:endParaRPr lang="en-US" altLang="ja-JP" sz="1800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09A0D814-5CC7-4C8E-B077-0C4833749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804" y="1963401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5C7E3A6-C76E-4932-BA6A-64BF649E0233}"/>
              </a:ext>
            </a:extLst>
          </p:cNvPr>
          <p:cNvSpPr/>
          <p:nvPr/>
        </p:nvSpPr>
        <p:spPr>
          <a:xfrm>
            <a:off x="-27384" y="62909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手袋を脱ぎ、ゴミ箱に捨て、手指をアルコールで消毒する。</a:t>
            </a:r>
            <a:endParaRPr lang="en-US" altLang="ja-JP" sz="1800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CFB6D6D4-B24F-4A61-8C04-BFE38C1BE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584" y="3962614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7C34FC5-1740-4BEC-BB8E-E9E5A732D1EF}"/>
              </a:ext>
            </a:extLst>
          </p:cNvPr>
          <p:cNvSpPr/>
          <p:nvPr/>
        </p:nvSpPr>
        <p:spPr>
          <a:xfrm>
            <a:off x="-49086" y="4420346"/>
            <a:ext cx="341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衣服を脱ぎ、洗濯用カゴに入れる。</a:t>
            </a:r>
            <a:endParaRPr lang="en-US" altLang="ja-JP" sz="18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77A016E-6C93-4721-88CF-05DFF75A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81" y="6768103"/>
            <a:ext cx="2034552" cy="1966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爆発: 8 pt 16">
            <a:extLst>
              <a:ext uri="{FF2B5EF4-FFF2-40B4-BE49-F238E27FC236}">
                <a16:creationId xmlns:a16="http://schemas.microsoft.com/office/drawing/2014/main" id="{E6316467-9829-4597-B26A-B3191F9CF8A3}"/>
              </a:ext>
            </a:extLst>
          </p:cNvPr>
          <p:cNvSpPr/>
          <p:nvPr/>
        </p:nvSpPr>
        <p:spPr>
          <a:xfrm>
            <a:off x="1196752" y="7492343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8" name="爆発: 8 pt 17">
            <a:extLst>
              <a:ext uri="{FF2B5EF4-FFF2-40B4-BE49-F238E27FC236}">
                <a16:creationId xmlns:a16="http://schemas.microsoft.com/office/drawing/2014/main" id="{971D2606-BBF1-448F-B425-A013390B9C39}"/>
              </a:ext>
            </a:extLst>
          </p:cNvPr>
          <p:cNvSpPr/>
          <p:nvPr/>
        </p:nvSpPr>
        <p:spPr>
          <a:xfrm>
            <a:off x="662321" y="7528246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9" name="爆発: 8 pt 18">
            <a:extLst>
              <a:ext uri="{FF2B5EF4-FFF2-40B4-BE49-F238E27FC236}">
                <a16:creationId xmlns:a16="http://schemas.microsoft.com/office/drawing/2014/main" id="{6EE93CB5-B2B5-41A1-B99F-89E564612C27}"/>
              </a:ext>
            </a:extLst>
          </p:cNvPr>
          <p:cNvSpPr/>
          <p:nvPr/>
        </p:nvSpPr>
        <p:spPr>
          <a:xfrm>
            <a:off x="770288" y="7881264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194F537-EB10-403F-8961-E15B82242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587" y="6770442"/>
            <a:ext cx="1951765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E7F405D-820E-49C1-A00B-335C618B4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376" y="6768102"/>
            <a:ext cx="1952581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06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0648" y="140825"/>
            <a:ext cx="453650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衣服の洗浄・消毒方法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BF654D-CF99-4F0C-AF00-5A0F69201380}"/>
              </a:ext>
            </a:extLst>
          </p:cNvPr>
          <p:cNvSpPr/>
          <p:nvPr/>
        </p:nvSpPr>
        <p:spPr>
          <a:xfrm>
            <a:off x="116632" y="93388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・実施場所：衛生管理区域内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・実施頻度：作業終了後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06D189-686B-49D9-A7E8-E642D8DE11C8}"/>
              </a:ext>
            </a:extLst>
          </p:cNvPr>
          <p:cNvSpPr txBox="1"/>
          <p:nvPr/>
        </p:nvSpPr>
        <p:spPr>
          <a:xfrm>
            <a:off x="49473" y="3796323"/>
            <a:ext cx="3406206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①衣服についた汚れを落とす。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290083-157C-4BB0-A986-655A2D29E6B2}"/>
              </a:ext>
            </a:extLst>
          </p:cNvPr>
          <p:cNvSpPr txBox="1"/>
          <p:nvPr/>
        </p:nvSpPr>
        <p:spPr>
          <a:xfrm>
            <a:off x="3624621" y="6734394"/>
            <a:ext cx="2809181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600" dirty="0">
                <a:latin typeface="+mn-ea"/>
              </a:rPr>
              <a:t>※</a:t>
            </a:r>
            <a:r>
              <a:rPr lang="ja-JP" altLang="en-US" sz="1600" dirty="0">
                <a:latin typeface="+mn-ea"/>
              </a:rPr>
              <a:t>病原体に付着したことが明らかな場合、消毒薬に一晩浸漬する。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DBF3C1A-5487-42E0-B4E2-29012FEE714B}"/>
              </a:ext>
            </a:extLst>
          </p:cNvPr>
          <p:cNvSpPr txBox="1"/>
          <p:nvPr/>
        </p:nvSpPr>
        <p:spPr>
          <a:xfrm>
            <a:off x="4470019" y="3846298"/>
            <a:ext cx="2017969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②洗濯する。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B63F84-EAF0-42E5-AF66-5E8C74E4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0" y="1763688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D7F91A5-6493-44D5-BF08-17D3553D2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11" y="4632072"/>
            <a:ext cx="3380407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E05307E-CA50-40CA-8C4C-B8BB2FB17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679" y="1788675"/>
            <a:ext cx="3342201" cy="1893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5B6216A-38EE-4A80-BF01-245AAFA8F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4" y="4484530"/>
            <a:ext cx="3037024" cy="2188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93CCCC-C22A-41FA-A3F4-B8ADEC636A53}"/>
              </a:ext>
            </a:extLst>
          </p:cNvPr>
          <p:cNvSpPr txBox="1"/>
          <p:nvPr/>
        </p:nvSpPr>
        <p:spPr>
          <a:xfrm>
            <a:off x="646853" y="6853504"/>
            <a:ext cx="221144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③天日干しする。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769070" y="760492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89531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92180" y="188627"/>
            <a:ext cx="474898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手指の洗浄・消毒方法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0" y="1080153"/>
            <a:ext cx="5562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2133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EFD9242-DA86-4AF8-996E-F6196B69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96" y="2348026"/>
            <a:ext cx="2300715" cy="279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88AABE-D145-418A-987B-B22EEE77120D}"/>
              </a:ext>
            </a:extLst>
          </p:cNvPr>
          <p:cNvSpPr/>
          <p:nvPr/>
        </p:nvSpPr>
        <p:spPr>
          <a:xfrm>
            <a:off x="0" y="5384480"/>
            <a:ext cx="6813376" cy="334482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ja-JP" altLang="en-US" sz="1867" kern="100" dirty="0">
                <a:latin typeface="+mn-ea"/>
                <a:cs typeface="Times New Roman" panose="02020603050405020304" pitchFamily="18" charset="0"/>
              </a:rPr>
              <a:t>ポイント</a:t>
            </a:r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】</a:t>
            </a: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1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手洗い用スプレーで手についた汚れを落とす。</a:t>
            </a:r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 手全体がシットリする程度に消毒薬を吹きかける。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3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消毒薬を揉み込みように手のひら・甲・指の間・手首を消毒する。　　　　　　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1C1AC26-4DD0-496C-B220-D269078D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48" y="6126458"/>
            <a:ext cx="2202714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1CE4489-25D0-45B5-9EAB-1276A1F16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545" y="6126458"/>
            <a:ext cx="2252021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C91AA0-D8C3-4ACB-A31C-1D879C03BB32}"/>
              </a:ext>
            </a:extLst>
          </p:cNvPr>
          <p:cNvSpPr txBox="1"/>
          <p:nvPr/>
        </p:nvSpPr>
        <p:spPr>
          <a:xfrm>
            <a:off x="5114507" y="4715554"/>
            <a:ext cx="180063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手袋で代用可能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19B56-89F7-4B90-84B9-3452FEB242D7}"/>
              </a:ext>
            </a:extLst>
          </p:cNvPr>
          <p:cNvSpPr txBox="1"/>
          <p:nvPr/>
        </p:nvSpPr>
        <p:spPr>
          <a:xfrm>
            <a:off x="2039218" y="1764554"/>
            <a:ext cx="2728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アルコールスプレー等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507" y="3311747"/>
            <a:ext cx="1451605" cy="140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CD8C301-E2A0-4E02-BEFA-F43D2388C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64" y="3131220"/>
            <a:ext cx="1917553" cy="1944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1BCA990-E859-4E7A-BEE5-4D41389BD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75" y="5812180"/>
            <a:ext cx="1762157" cy="1787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62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8880" y="187891"/>
            <a:ext cx="534854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靴の洗浄・消毒方法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128202" y="836837"/>
            <a:ext cx="4512501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FD7BA3-D746-46C5-87A5-ED7F04016730}"/>
              </a:ext>
            </a:extLst>
          </p:cNvPr>
          <p:cNvSpPr txBox="1"/>
          <p:nvPr/>
        </p:nvSpPr>
        <p:spPr>
          <a:xfrm>
            <a:off x="36957" y="3927776"/>
            <a:ext cx="327963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①汚れたまま消毒槽に入るのは</a:t>
            </a:r>
            <a:r>
              <a:rPr lang="en-US" altLang="ja-JP" sz="1600" dirty="0">
                <a:latin typeface="+mn-ea"/>
              </a:rPr>
              <a:t>NG</a:t>
            </a:r>
            <a:endParaRPr lang="ja-JP" altLang="en-US" sz="1600" dirty="0">
              <a:latin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3625901" y="3942797"/>
            <a:ext cx="280918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CFBF621-F9D0-4D7C-984C-EF2190F9DE94}"/>
              </a:ext>
            </a:extLst>
          </p:cNvPr>
          <p:cNvSpPr txBox="1"/>
          <p:nvPr/>
        </p:nvSpPr>
        <p:spPr>
          <a:xfrm>
            <a:off x="238880" y="6249670"/>
            <a:ext cx="2969350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③溝の汚れも丁寧に洗い落とす。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4148211" y="6239252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④消毒槽に入る。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702E61-35F1-4474-A7D7-EB07C6EB3BF8}"/>
              </a:ext>
            </a:extLst>
          </p:cNvPr>
          <p:cNvSpPr txBox="1"/>
          <p:nvPr/>
        </p:nvSpPr>
        <p:spPr>
          <a:xfrm>
            <a:off x="3645024" y="8460432"/>
            <a:ext cx="3055715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参考</a:t>
            </a:r>
            <a:r>
              <a:rPr lang="en-US" altLang="ja-JP" sz="1400" dirty="0">
                <a:latin typeface="+mn-ea"/>
              </a:rPr>
              <a:t>】</a:t>
            </a:r>
            <a:r>
              <a:rPr lang="ja-JP" altLang="en-US" sz="1400" dirty="0">
                <a:latin typeface="+mn-ea"/>
              </a:rPr>
              <a:t>水道が付近にない場合、消毒槽の手前に洗浄槽を設置する。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" y="1916289"/>
            <a:ext cx="3373199" cy="18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622" y="1916289"/>
            <a:ext cx="3363759" cy="188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0" y="4315132"/>
            <a:ext cx="3296909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217" y="4327072"/>
            <a:ext cx="3372948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BF46349-48C9-4795-91DB-CA5353BB2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965" y="6588224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0" y="6646427"/>
            <a:ext cx="2010838" cy="188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775013" y="8591037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⑤天日干しする。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B72FBB-F04C-47C5-9707-BB44F3EBC945}"/>
              </a:ext>
            </a:extLst>
          </p:cNvPr>
          <p:cNvSpPr txBox="1"/>
          <p:nvPr/>
        </p:nvSpPr>
        <p:spPr>
          <a:xfrm>
            <a:off x="1948089" y="1458658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29301563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8235</TotalTime>
  <Words>1135</Words>
  <Application>Microsoft Office PowerPoint</Application>
  <PresentationFormat>画面に合わせる (4:3)</PresentationFormat>
  <Paragraphs>204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Meiryo UI</vt:lpstr>
      <vt:lpstr>ＭＳ Ｐゴシック</vt:lpstr>
      <vt:lpstr>ＭＳ 明朝</vt:lpstr>
      <vt:lpstr>游ゴシック</vt:lpstr>
      <vt:lpstr>Arial</vt:lpstr>
      <vt:lpstr>Calibri</vt:lpstr>
      <vt:lpstr>Calibri Light</vt:lpstr>
      <vt:lpstr>Times New Roman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shogo</dc:creator>
  <cp:lastModifiedBy>Administrator</cp:lastModifiedBy>
  <cp:revision>46</cp:revision>
  <cp:lastPrinted>2021-06-16T09:19:55Z</cp:lastPrinted>
  <dcterms:created xsi:type="dcterms:W3CDTF">2018-07-17T05:28:53Z</dcterms:created>
  <dcterms:modified xsi:type="dcterms:W3CDTF">2021-09-12T20:47:05Z</dcterms:modified>
</cp:coreProperties>
</file>