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2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802"/>
    <a:srgbClr val="FEB602"/>
    <a:srgbClr val="FDCE03"/>
    <a:srgbClr val="FDCD03"/>
    <a:srgbClr val="FFCC66"/>
    <a:srgbClr val="FFCC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96652-1423-4D54-870B-05C7A1CE0CE2}" type="datetimeFigureOut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F9097-02A4-4348-8440-16491C077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9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altLang="en-US"/>
            </a:pPr>
            <a:fld id="{B00985C4-6E7E-46FA-BA49-7DE7E318955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ja-JP" altLang="en-US"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5259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5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1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7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CA2D-9D23-42B4-8FE9-2BADAF9DE887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39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048-CD8C-4263-8D80-39E240B419EB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47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7CFEA-7CE9-4876-A7A3-E5CB91D93D5D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61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56B-72A3-491C-BED5-63C1532556AE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54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67">
                <a:solidFill>
                  <a:schemeClr val="tx1">
                    <a:tint val="75000"/>
                  </a:schemeClr>
                </a:solidFill>
              </a:defRPr>
            </a:lvl1pPr>
            <a:lvl2pPr marL="445959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2pPr>
            <a:lvl3pPr marL="891917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337876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78383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2229793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67575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312171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56766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8FAB-13C2-40CF-88B0-653D9EE7D593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36"/>
            </a:lvl1pPr>
            <a:lvl2pPr>
              <a:defRPr sz="2309"/>
            </a:lvl2pPr>
            <a:lvl3pPr>
              <a:defRPr sz="1967"/>
            </a:lvl3pPr>
            <a:lvl4pPr>
              <a:defRPr sz="1796"/>
            </a:lvl4pPr>
            <a:lvl5pPr>
              <a:defRPr sz="1796"/>
            </a:lvl5pPr>
            <a:lvl6pPr>
              <a:defRPr sz="1796"/>
            </a:lvl6pPr>
            <a:lvl7pPr>
              <a:defRPr sz="1796"/>
            </a:lvl7pPr>
            <a:lvl8pPr>
              <a:defRPr sz="1796"/>
            </a:lvl8pPr>
            <a:lvl9pPr>
              <a:defRPr sz="179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D15F3-BE10-46D2-9F9A-A25C8C52CD3A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309" b="1"/>
            </a:lvl1pPr>
            <a:lvl2pPr marL="445959" indent="0">
              <a:buNone/>
              <a:defRPr sz="1967" b="1"/>
            </a:lvl2pPr>
            <a:lvl3pPr marL="891917" indent="0">
              <a:buNone/>
              <a:defRPr sz="1796" b="1"/>
            </a:lvl3pPr>
            <a:lvl4pPr marL="1337876" indent="0">
              <a:buNone/>
              <a:defRPr sz="1539" b="1"/>
            </a:lvl4pPr>
            <a:lvl5pPr marL="1783834" indent="0">
              <a:buNone/>
              <a:defRPr sz="1539" b="1"/>
            </a:lvl5pPr>
            <a:lvl6pPr marL="2229793" indent="0">
              <a:buNone/>
              <a:defRPr sz="1539" b="1"/>
            </a:lvl6pPr>
            <a:lvl7pPr marL="2675752" indent="0">
              <a:buNone/>
              <a:defRPr sz="1539" b="1"/>
            </a:lvl7pPr>
            <a:lvl8pPr marL="3121710" indent="0">
              <a:buNone/>
              <a:defRPr sz="1539" b="1"/>
            </a:lvl8pPr>
            <a:lvl9pPr marL="3567669" indent="0">
              <a:buNone/>
              <a:defRPr sz="1539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309"/>
            </a:lvl1pPr>
            <a:lvl2pPr>
              <a:defRPr sz="1967"/>
            </a:lvl2pPr>
            <a:lvl3pPr>
              <a:defRPr sz="1796"/>
            </a:lvl3pPr>
            <a:lvl4pPr>
              <a:defRPr sz="1539"/>
            </a:lvl4pPr>
            <a:lvl5pPr>
              <a:defRPr sz="1539"/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84E1-1E85-4FC2-8821-4ACD577CF6D7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95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68915-29BF-4042-886D-E96B1C24FFB6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4875-ED76-412D-A97C-1EDD339C645B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3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164"/>
            </a:lvl1pPr>
            <a:lvl2pPr>
              <a:defRPr sz="2736"/>
            </a:lvl2pPr>
            <a:lvl3pPr>
              <a:defRPr sz="2309"/>
            </a:lvl3pPr>
            <a:lvl4pPr>
              <a:defRPr sz="1967"/>
            </a:lvl4pPr>
            <a:lvl5pPr>
              <a:defRPr sz="1967"/>
            </a:lvl5pPr>
            <a:lvl6pPr>
              <a:defRPr sz="1967"/>
            </a:lvl6pPr>
            <a:lvl7pPr>
              <a:defRPr sz="1967"/>
            </a:lvl7pPr>
            <a:lvl8pPr>
              <a:defRPr sz="1967"/>
            </a:lvl8pPr>
            <a:lvl9pPr>
              <a:defRPr sz="19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AD55-E97C-4D23-9D4C-13C68571D337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12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67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64"/>
            </a:lvl1pPr>
            <a:lvl2pPr marL="445959" indent="0">
              <a:buNone/>
              <a:defRPr sz="2736"/>
            </a:lvl2pPr>
            <a:lvl3pPr marL="891917" indent="0">
              <a:buNone/>
              <a:defRPr sz="2309"/>
            </a:lvl3pPr>
            <a:lvl4pPr marL="1337876" indent="0">
              <a:buNone/>
              <a:defRPr sz="1967"/>
            </a:lvl4pPr>
            <a:lvl5pPr marL="1783834" indent="0">
              <a:buNone/>
              <a:defRPr sz="1967"/>
            </a:lvl5pPr>
            <a:lvl6pPr marL="2229793" indent="0">
              <a:buNone/>
              <a:defRPr sz="1967"/>
            </a:lvl6pPr>
            <a:lvl7pPr marL="2675752" indent="0">
              <a:buNone/>
              <a:defRPr sz="1967"/>
            </a:lvl7pPr>
            <a:lvl8pPr marL="3121710" indent="0">
              <a:buNone/>
              <a:defRPr sz="1967"/>
            </a:lvl8pPr>
            <a:lvl9pPr marL="3567669" indent="0">
              <a:buNone/>
              <a:defRPr sz="1967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68"/>
            </a:lvl1pPr>
            <a:lvl2pPr marL="445959" indent="0">
              <a:buNone/>
              <a:defRPr sz="1197"/>
            </a:lvl2pPr>
            <a:lvl3pPr marL="891917" indent="0">
              <a:buNone/>
              <a:defRPr sz="941"/>
            </a:lvl3pPr>
            <a:lvl4pPr marL="1337876" indent="0">
              <a:buNone/>
              <a:defRPr sz="855"/>
            </a:lvl4pPr>
            <a:lvl5pPr marL="1783834" indent="0">
              <a:buNone/>
              <a:defRPr sz="855"/>
            </a:lvl5pPr>
            <a:lvl6pPr marL="2229793" indent="0">
              <a:buNone/>
              <a:defRPr sz="855"/>
            </a:lvl6pPr>
            <a:lvl7pPr marL="2675752" indent="0">
              <a:buNone/>
              <a:defRPr sz="855"/>
            </a:lvl7pPr>
            <a:lvl8pPr marL="3121710" indent="0">
              <a:buNone/>
              <a:defRPr sz="855"/>
            </a:lvl8pPr>
            <a:lvl9pPr marL="3567669" indent="0">
              <a:buNone/>
              <a:defRPr sz="85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74F1-5908-4558-815C-2ED8252F6634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73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685954"/>
            <a:ext cx="8229600" cy="114300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00F70-D4F0-449A-A8E0-A6BCE8BB258B}" type="datetime1">
              <a:rPr kumimoji="1" lang="ja-JP" altLang="en-US" smtClean="0"/>
              <a:t>2023/9/18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73408" y="6448509"/>
            <a:ext cx="2133600" cy="365125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B533-C966-4FD3-84A5-A81930C42FF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8EDC7657-5D80-41AC-8F98-6BEF7A6CF1B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81182"/>
            <a:ext cx="9144000" cy="604772"/>
            <a:chOff x="0" y="733267"/>
            <a:chExt cx="9144000" cy="60477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8FD55039-6726-464F-AB04-EBB1648A382A}"/>
                </a:ext>
              </a:extLst>
            </p:cNvPr>
            <p:cNvSpPr/>
            <p:nvPr userDrawn="1"/>
          </p:nvSpPr>
          <p:spPr>
            <a:xfrm>
              <a:off x="0" y="1092200"/>
              <a:ext cx="9144000" cy="84667"/>
            </a:xfrm>
            <a:prstGeom prst="rect">
              <a:avLst/>
            </a:prstGeom>
            <a:solidFill>
              <a:srgbClr val="FDC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17518F-A41B-4A29-871B-7EAFFA2C3E22}"/>
                </a:ext>
              </a:extLst>
            </p:cNvPr>
            <p:cNvSpPr/>
            <p:nvPr userDrawn="1"/>
          </p:nvSpPr>
          <p:spPr>
            <a:xfrm>
              <a:off x="0" y="1172787"/>
              <a:ext cx="9144000" cy="84667"/>
            </a:xfrm>
            <a:prstGeom prst="rect">
              <a:avLst/>
            </a:prstGeom>
            <a:solidFill>
              <a:srgbClr val="FEB6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ED545319-F7F8-472F-800E-CFF6034B8953}"/>
                </a:ext>
              </a:extLst>
            </p:cNvPr>
            <p:cNvSpPr/>
            <p:nvPr userDrawn="1"/>
          </p:nvSpPr>
          <p:spPr>
            <a:xfrm>
              <a:off x="0" y="1253372"/>
              <a:ext cx="9144000" cy="84667"/>
            </a:xfrm>
            <a:prstGeom prst="rect">
              <a:avLst/>
            </a:prstGeom>
            <a:solidFill>
              <a:srgbClr val="FE9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 descr="ロゴ, 会社名&#10;&#10;自動的に生成された説明">
              <a:extLst>
                <a:ext uri="{FF2B5EF4-FFF2-40B4-BE49-F238E27FC236}">
                  <a16:creationId xmlns:a16="http://schemas.microsoft.com/office/drawing/2014/main" id="{5C778ADE-AB3E-49BB-976B-A1F635F931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989" b="89956" l="9285" r="90288">
                          <a14:foregroundMark x1="9285" y1="70699" x2="9819" y2="79412"/>
                          <a14:foregroundMark x1="21291" y1="72863" x2="27535" y2="72309"/>
                          <a14:foregroundMark x1="23959" y1="70311" x2="23906" y2="72863"/>
                          <a14:foregroundMark x1="37954" y1="77580" x2="37887" y2="78524"/>
                          <a14:foregroundMark x1="38420" y1="71032" x2="37954" y2="77580"/>
                          <a14:foregroundMark x1="23212" y1="75805" x2="23212" y2="75805"/>
                          <a14:foregroundMark x1="9338" y1="76360" x2="9338" y2="76360"/>
                          <a14:foregroundMark x1="51708" y1="75916" x2="55550" y2="74528"/>
                          <a14:foregroundMark x1="68570" y1="72142" x2="67556" y2="73196"/>
                          <a14:foregroundMark x1="72732" y1="70477" x2="72732" y2="70477"/>
                          <a14:foregroundMark x1="74280" y1="72364" x2="74280" y2="72364"/>
                          <a14:foregroundMark x1="73799" y1="74473" x2="73799" y2="74473"/>
                          <a14:foregroundMark x1="73693" y1="76082" x2="73693" y2="76082"/>
                          <a14:foregroundMark x1="74493" y1="78080" x2="74493" y2="78080"/>
                          <a14:foregroundMark x1="82337" y1="74750" x2="82337" y2="74750"/>
                          <a14:foregroundMark x1="84152" y1="74528" x2="84152" y2="74528"/>
                          <a14:foregroundMark x1="85646" y1="74251" x2="85646" y2="74251"/>
                          <a14:foregroundMark x1="86926" y1="73807" x2="86926" y2="73807"/>
                          <a14:foregroundMark x1="88581" y1="74029" x2="88581" y2="74029"/>
                          <a14:foregroundMark x1="90288" y1="70588" x2="90288" y2="70588"/>
                          <a14:backgroundMark x1="22412" y1="77137" x2="22785" y2="77525"/>
                          <a14:backgroundMark x1="24653" y1="76082" x2="24386" y2="76526"/>
                          <a14:backgroundMark x1="37140" y1="77580" x2="37140" y2="77580"/>
                          <a14:backgroundMark x1="54749" y1="74251" x2="54749" y2="74251"/>
                          <a14:backgroundMark x1="37567" y1="77414" x2="37567" y2="77414"/>
                          <a14:backgroundMark x1="72999" y1="78857" x2="72999" y2="788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0" t="13507" r="6292" b="13777"/>
            <a:stretch/>
          </p:blipFill>
          <p:spPr>
            <a:xfrm>
              <a:off x="8652982" y="733267"/>
              <a:ext cx="454026" cy="365125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BE5466B-3717-4282-BEDC-5C3010B22C6C}"/>
                </a:ext>
              </a:extLst>
            </p:cNvPr>
            <p:cNvSpPr txBox="1"/>
            <p:nvPr userDrawn="1"/>
          </p:nvSpPr>
          <p:spPr>
            <a:xfrm>
              <a:off x="6973408" y="769854"/>
              <a:ext cx="1745215" cy="276999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/>
              <a:r>
                <a:rPr kumimoji="1" lang="ja-JP" altLang="en-US" sz="1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長野県建設部</a:t>
              </a: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2F9D21C-B65E-4E92-BD9F-2668E64449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774" b="96855" l="8876" r="94675">
                          <a14:foregroundMark x1="40237" y1="7547" x2="40237" y2="7547"/>
                          <a14:foregroundMark x1="73373" y1="16981" x2="73373" y2="16981"/>
                          <a14:foregroundMark x1="94675" y1="41509" x2="94675" y2="41509"/>
                          <a14:foregroundMark x1="84024" y1="61635" x2="84024" y2="61635"/>
                          <a14:foregroundMark x1="69231" y1="93711" x2="69231" y2="93711"/>
                          <a14:foregroundMark x1="60355" y1="97484" x2="60355" y2="97484"/>
                          <a14:foregroundMark x1="41420" y1="94340" x2="41420" y2="94340"/>
                          <a14:foregroundMark x1="57988" y1="3774" x2="57988" y2="3774"/>
                          <a14:backgroundMark x1="56213" y1="5660" x2="56213" y2="5660"/>
                          <a14:backgroundMark x1="56805" y1="4403" x2="56805" y2="440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73408" y="769854"/>
              <a:ext cx="324567" cy="305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0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91917" rtl="0" eaLnBrk="1" latinLnBrk="0" hangingPunct="1">
        <a:spcBef>
          <a:spcPct val="0"/>
        </a:spcBef>
        <a:buNone/>
        <a:defRPr kumimoji="1" sz="42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469" indent="-334469" algn="l" defTabSz="8919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164" kern="1200">
          <a:solidFill>
            <a:schemeClr val="tx1"/>
          </a:solidFill>
          <a:latin typeface="+mn-lt"/>
          <a:ea typeface="+mn-ea"/>
          <a:cs typeface="+mn-cs"/>
        </a:defRPr>
      </a:lvl1pPr>
      <a:lvl2pPr marL="724683" indent="-278724" algn="l" defTabSz="89191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736" kern="1200">
          <a:solidFill>
            <a:schemeClr val="tx1"/>
          </a:solidFill>
          <a:latin typeface="+mn-lt"/>
          <a:ea typeface="+mn-ea"/>
          <a:cs typeface="+mn-cs"/>
        </a:defRPr>
      </a:lvl2pPr>
      <a:lvl3pPr marL="1114896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560855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4pPr>
      <a:lvl5pPr marL="2006814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5pPr>
      <a:lvl6pPr marL="2452772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1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7pPr>
      <a:lvl8pPr marL="3344689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8pPr>
      <a:lvl9pPr marL="3790648" indent="-222979" algn="l" defTabSz="891917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45959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891917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37876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783834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793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675752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21710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567669" algn="l" defTabSz="891917" rtl="0" eaLnBrk="1" latinLnBrk="0" hangingPunct="1">
        <a:defRPr kumimoji="1"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91917"/>
            <a:fld id="{7174B533-C966-4FD3-84A5-A81930C42FFA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defTabSz="891917"/>
              <a:t>1</a:t>
            </a:fld>
            <a:endParaRPr kumimoji="1" lang="ja-JP" altLang="en-US">
              <a:solidFill>
                <a:prstClr val="black">
                  <a:tint val="7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5939383-1804-45E1-B93E-153FA56F3775}"/>
              </a:ext>
            </a:extLst>
          </p:cNvPr>
          <p:cNvSpPr txBox="1"/>
          <p:nvPr/>
        </p:nvSpPr>
        <p:spPr>
          <a:xfrm>
            <a:off x="0" y="58723"/>
            <a:ext cx="697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（例）</a:t>
            </a:r>
            <a:r>
              <a:rPr kumimoji="1" lang="en-US" altLang="ja-JP" sz="2400" dirty="0"/>
              <a:t>【</a:t>
            </a:r>
            <a:r>
              <a:rPr kumimoji="1" lang="ja-JP" altLang="en-US" sz="2400" dirty="0"/>
              <a:t>取組説明資料</a:t>
            </a:r>
            <a:r>
              <a:rPr kumimoji="1" lang="en-US" altLang="ja-JP" sz="2400" dirty="0"/>
              <a:t>】</a:t>
            </a:r>
            <a:r>
              <a:rPr kumimoji="1" lang="ja-JP" altLang="en-US" sz="2400" dirty="0"/>
              <a:t>○○○　</a:t>
            </a:r>
            <a:r>
              <a:rPr kumimoji="1" lang="ja-JP" altLang="en-US" sz="1600" dirty="0"/>
              <a:t>（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活用内容を記載）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2F5198-3EC8-47EA-B7D8-FDF9A027D20D}"/>
              </a:ext>
            </a:extLst>
          </p:cNvPr>
          <p:cNvSpPr txBox="1"/>
          <p:nvPr/>
        </p:nvSpPr>
        <p:spPr>
          <a:xfrm>
            <a:off x="192947" y="763398"/>
            <a:ext cx="8758106" cy="10239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u="sng" dirty="0"/>
              <a:t>○○○への活用</a:t>
            </a:r>
            <a:r>
              <a:rPr kumimoji="1" lang="en-US" altLang="ja-JP" u="sng" dirty="0"/>
              <a:t>【</a:t>
            </a:r>
            <a:r>
              <a:rPr kumimoji="1" lang="ja-JP" altLang="en-US" u="sng" dirty="0"/>
              <a:t>道路・河川・砂防・橋梁・トンネル・ダム</a:t>
            </a:r>
            <a:r>
              <a:rPr kumimoji="1" lang="en-US" altLang="ja-JP" u="sng" dirty="0"/>
              <a:t>】</a:t>
            </a:r>
            <a:r>
              <a:rPr kumimoji="1" lang="ja-JP" altLang="en-US" sz="1200" dirty="0"/>
              <a:t>（</a:t>
            </a:r>
            <a:r>
              <a:rPr kumimoji="1" lang="en-US" altLang="ja-JP" sz="1200" dirty="0"/>
              <a:t>※</a:t>
            </a:r>
            <a:r>
              <a:rPr kumimoji="1" lang="ja-JP" altLang="en-US" sz="1200" dirty="0"/>
              <a:t>選択）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○○○・・・。</a:t>
            </a:r>
            <a:endParaRPr kumimoji="1"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dirty="0"/>
              <a:t>○○○・・・。</a:t>
            </a: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54B1150D-9E68-496D-97AE-33F33782E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53706"/>
              </p:ext>
            </p:extLst>
          </p:nvPr>
        </p:nvGraphicFramePr>
        <p:xfrm>
          <a:off x="5335397" y="4411771"/>
          <a:ext cx="3405933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9108">
                  <a:extLst>
                    <a:ext uri="{9D8B030D-6E8A-4147-A177-3AD203B41FA5}">
                      <a16:colId xmlns:a16="http://schemas.microsoft.com/office/drawing/2014/main" val="3390434437"/>
                    </a:ext>
                  </a:extLst>
                </a:gridCol>
                <a:gridCol w="2226825">
                  <a:extLst>
                    <a:ext uri="{9D8B030D-6E8A-4147-A177-3AD203B41FA5}">
                      <a16:colId xmlns:a16="http://schemas.microsoft.com/office/drawing/2014/main" val="14042780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事業名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令和○年度○○業務・工事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（一）○○　○○市　○○（１）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49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発注者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○○建設事務所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658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受注者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（株）○○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5420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工種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（ 道路・河川・砂防・橋梁・トンネル・ダム 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94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使用ソフトウェア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○○○○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623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モデル詳細度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（ </a:t>
                      </a:r>
                      <a:r>
                        <a:rPr kumimoji="1" lang="en-US" altLang="ja-JP" sz="900" dirty="0"/>
                        <a:t>100</a:t>
                      </a:r>
                      <a:r>
                        <a:rPr kumimoji="1" lang="ja-JP" altLang="en-US" sz="900" dirty="0"/>
                        <a:t>・</a:t>
                      </a:r>
                      <a:r>
                        <a:rPr kumimoji="1" lang="en-US" altLang="ja-JP" sz="900" dirty="0"/>
                        <a:t>200</a:t>
                      </a:r>
                      <a:r>
                        <a:rPr kumimoji="1" lang="ja-JP" altLang="en-US" sz="900" dirty="0"/>
                        <a:t>・</a:t>
                      </a:r>
                      <a:r>
                        <a:rPr kumimoji="1" lang="en-US" altLang="ja-JP" sz="900" dirty="0"/>
                        <a:t>300</a:t>
                      </a:r>
                      <a:r>
                        <a:rPr kumimoji="1" lang="ja-JP" altLang="en-US" sz="900" dirty="0"/>
                        <a:t>・</a:t>
                      </a:r>
                      <a:r>
                        <a:rPr kumimoji="1" lang="en-US" altLang="ja-JP" sz="900" dirty="0"/>
                        <a:t>400</a:t>
                      </a:r>
                      <a:r>
                        <a:rPr kumimoji="1" lang="ja-JP" altLang="en-US" sz="900" dirty="0"/>
                        <a:t> 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0089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実施区別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（ 義務項目・推奨項目 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51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実施段階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（ 調査・測量・設計・施工・維持管理 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623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実施期間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solidFill>
                            <a:srgbClr val="FF0000"/>
                          </a:solidFill>
                        </a:rPr>
                        <a:t>令和○年○月～○年○月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3419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6455F8-F140-4112-B99C-14509632FD41}"/>
              </a:ext>
            </a:extLst>
          </p:cNvPr>
          <p:cNvSpPr txBox="1"/>
          <p:nvPr/>
        </p:nvSpPr>
        <p:spPr>
          <a:xfrm>
            <a:off x="192947" y="1957252"/>
            <a:ext cx="2502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●（画像説明）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E56745-47C4-45D4-AE7B-11B02407368D}"/>
              </a:ext>
            </a:extLst>
          </p:cNvPr>
          <p:cNvSpPr txBox="1"/>
          <p:nvPr/>
        </p:nvSpPr>
        <p:spPr>
          <a:xfrm>
            <a:off x="251670" y="2265029"/>
            <a:ext cx="2617365" cy="17750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/>
              <a:t>（画像①）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018035-80F6-40F5-858E-8922A1633587}"/>
              </a:ext>
            </a:extLst>
          </p:cNvPr>
          <p:cNvSpPr txBox="1"/>
          <p:nvPr/>
        </p:nvSpPr>
        <p:spPr>
          <a:xfrm>
            <a:off x="3053592" y="1957252"/>
            <a:ext cx="20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●（画像説明）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159E82-6E4D-4DF7-8627-D04FB5824D88}"/>
              </a:ext>
            </a:extLst>
          </p:cNvPr>
          <p:cNvSpPr txBox="1"/>
          <p:nvPr/>
        </p:nvSpPr>
        <p:spPr>
          <a:xfrm>
            <a:off x="3112315" y="2265029"/>
            <a:ext cx="2617365" cy="17750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/>
              <a:t>（画像②）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4F98228-A846-4A23-95E0-3DB22F311CEB}"/>
              </a:ext>
            </a:extLst>
          </p:cNvPr>
          <p:cNvSpPr txBox="1"/>
          <p:nvPr/>
        </p:nvSpPr>
        <p:spPr>
          <a:xfrm>
            <a:off x="5972960" y="1950192"/>
            <a:ext cx="228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●（画像説明）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77D91A8-65DF-46B0-9926-A27138F952A9}"/>
              </a:ext>
            </a:extLst>
          </p:cNvPr>
          <p:cNvSpPr txBox="1"/>
          <p:nvPr/>
        </p:nvSpPr>
        <p:spPr>
          <a:xfrm>
            <a:off x="6031683" y="2257970"/>
            <a:ext cx="2617365" cy="17750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/>
              <a:t>（画像③）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C93192-A223-47B3-A061-2F249CD454A6}"/>
              </a:ext>
            </a:extLst>
          </p:cNvPr>
          <p:cNvSpPr txBox="1"/>
          <p:nvPr/>
        </p:nvSpPr>
        <p:spPr>
          <a:xfrm>
            <a:off x="192947" y="4163556"/>
            <a:ext cx="1979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●（画像説明）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C35336E-BB3F-4968-AB21-30F2A5BD4025}"/>
              </a:ext>
            </a:extLst>
          </p:cNvPr>
          <p:cNvSpPr txBox="1"/>
          <p:nvPr/>
        </p:nvSpPr>
        <p:spPr>
          <a:xfrm>
            <a:off x="251670" y="4471334"/>
            <a:ext cx="2617365" cy="17750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dirty="0"/>
              <a:t>（画像④）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AC8C5A-21C4-457D-A897-E45A48E58E91}"/>
              </a:ext>
            </a:extLst>
          </p:cNvPr>
          <p:cNvSpPr txBox="1"/>
          <p:nvPr/>
        </p:nvSpPr>
        <p:spPr>
          <a:xfrm>
            <a:off x="3112315" y="4394995"/>
            <a:ext cx="1979802" cy="205351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square" rtlCol="0" anchor="t" anchorCtr="0">
            <a:noAutofit/>
          </a:bodyPr>
          <a:lstStyle/>
          <a:p>
            <a:r>
              <a:rPr kumimoji="1" lang="en-US" altLang="ja-JP" sz="1200" dirty="0">
                <a:solidFill>
                  <a:srgbClr val="FF0000"/>
                </a:solidFill>
              </a:rPr>
              <a:t>※</a:t>
            </a:r>
            <a:r>
              <a:rPr kumimoji="1" lang="ja-JP" altLang="en-US" sz="1200" dirty="0">
                <a:solidFill>
                  <a:srgbClr val="FF0000"/>
                </a:solidFill>
              </a:rPr>
              <a:t>留意事項</a:t>
            </a:r>
            <a:endParaRPr kumimoji="1" lang="en-US" altLang="ja-JP" sz="12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レイアウト変更や説明文等の追加</a:t>
            </a:r>
            <a:r>
              <a:rPr kumimoji="1" lang="en-US" altLang="ja-JP" sz="1200" dirty="0"/>
              <a:t>OK</a:t>
            </a:r>
            <a:r>
              <a:rPr kumimoji="1" lang="ja-JP" altLang="en-US" sz="1200" dirty="0"/>
              <a:t>。</a:t>
            </a:r>
            <a:endParaRPr kumimoji="1" lang="en-US" altLang="ja-JP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動画の埋め込みは不可。</a:t>
            </a:r>
            <a:endParaRPr kumimoji="1" lang="en-US" altLang="ja-JP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国土交通省の「義務項目・推奨項目　事例集」を参考に作成。</a:t>
            </a:r>
            <a:endParaRPr kumimoji="1" lang="en-US" altLang="ja-JP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200" dirty="0"/>
              <a:t>提出データはﾊﾟﾜｰﾎﾟｲﾝﾄとすること（</a:t>
            </a:r>
            <a:r>
              <a:rPr kumimoji="1" lang="en-US" altLang="ja-JP" sz="1200" dirty="0"/>
              <a:t>PDF</a:t>
            </a:r>
            <a:r>
              <a:rPr kumimoji="1" lang="ja-JP" altLang="en-US" sz="1200" dirty="0"/>
              <a:t>不可）。</a:t>
            </a:r>
          </a:p>
        </p:txBody>
      </p:sp>
    </p:spTree>
    <p:extLst>
      <p:ext uri="{BB962C8B-B14F-4D97-AF65-F5344CB8AC3E}">
        <p14:creationId xmlns:p14="http://schemas.microsoft.com/office/powerpoint/2010/main" val="2850942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230</Words>
  <Application>Microsoft Office PowerPoint</Application>
  <PresentationFormat>画面に合わせる (4:3)</PresentationFormat>
  <Paragraphs>38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メイリオ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長野県建設部 BIM/CIM取組説明資料 （例）</dc:title>
  <dc:creator>黒岩　楠央</dc:creator>
  <cp:lastModifiedBy>黒岩　楠央</cp:lastModifiedBy>
  <cp:revision>4</cp:revision>
  <cp:lastPrinted>2023-06-27T08:12:22Z</cp:lastPrinted>
  <dcterms:created xsi:type="dcterms:W3CDTF">2023-06-27T05:14:48Z</dcterms:created>
  <dcterms:modified xsi:type="dcterms:W3CDTF">2023-09-18T13:57:15Z</dcterms:modified>
</cp:coreProperties>
</file>