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67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6364" cy="513508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1"/>
            <a:ext cx="3076364" cy="513508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>
              <a:defRPr sz="1200"/>
            </a:lvl1pPr>
          </a:lstStyle>
          <a:p>
            <a:fld id="{4D37BFB8-5695-4341-9310-1F07DB8AF49D}" type="datetimeFigureOut">
              <a:rPr kumimoji="1" lang="ja-JP" altLang="en-US" smtClean="0"/>
              <a:t>2026/2/3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40" tIns="47320" rIns="94640" bIns="473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8"/>
            <a:ext cx="5679440" cy="4029879"/>
          </a:xfrm>
          <a:prstGeom prst="rect">
            <a:avLst/>
          </a:prstGeom>
        </p:spPr>
        <p:txBody>
          <a:bodyPr vert="horz" lIns="94640" tIns="47320" rIns="94640" bIns="473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4" cy="513507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4" cy="513507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r">
              <a:defRPr sz="1200"/>
            </a:lvl1pPr>
          </a:lstStyle>
          <a:p>
            <a:fld id="{DA169970-C81A-48C3-ACFE-E6C51CD539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7301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4E9E59-B99D-F5D4-2F57-B1808B92D2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75B9337-F453-C285-107C-07C9481FE6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8FBCDD-00DF-99F6-CAF7-14D57AD2D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9613-8C85-4CFB-9AD5-08538DCB47CB}" type="datetimeFigureOut">
              <a:rPr kumimoji="1" lang="ja-JP" altLang="en-US" smtClean="0"/>
              <a:t>2026/2/3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65AF020-6370-A98F-5A95-42501260F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AC7FB0-45AD-DEF0-5422-157928D96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1CCDD-0AF4-482A-93BF-A343243BE1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0374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FFC0C9-C80C-B3EA-4F5D-A723CCBC8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310D502-DF0B-C9C9-2034-8540E4D1EF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3257D3-7B6C-81ED-DAA8-0F6030BCE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9613-8C85-4CFB-9AD5-08538DCB47CB}" type="datetimeFigureOut">
              <a:rPr kumimoji="1" lang="ja-JP" altLang="en-US" smtClean="0"/>
              <a:t>2026/2/3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E88481A-4822-75EA-6F51-0206C43D9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EE4ACA4-92F1-1565-74D6-7DFE4B6A7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1CCDD-0AF4-482A-93BF-A343243BE1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5198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4AA8C17-273F-AA80-E531-CBD5380EEE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CED3CB2-626F-6334-D997-21F4491BEE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7C438D-8048-030A-A08F-4FE103FCA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9613-8C85-4CFB-9AD5-08538DCB47CB}" type="datetimeFigureOut">
              <a:rPr kumimoji="1" lang="ja-JP" altLang="en-US" smtClean="0"/>
              <a:t>2026/2/3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F9C32A-10D7-0ABC-D141-FA0119836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728D25-98FF-19D4-A300-D1E6AC249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1CCDD-0AF4-482A-93BF-A343243BE1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870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950302-66E8-6165-F909-D6F99ADE7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BF75773-A806-E219-8938-D99F4AA5A4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A670D9-A328-6081-1BF0-618D1512D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9613-8C85-4CFB-9AD5-08538DCB47CB}" type="datetimeFigureOut">
              <a:rPr kumimoji="1" lang="ja-JP" altLang="en-US" smtClean="0"/>
              <a:t>2026/2/3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A826386-0C61-35D5-41FC-FBDD0967B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C2AB9B-930C-E0B8-2016-410F9B7F4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1CCDD-0AF4-482A-93BF-A343243BE1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305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5997E7-454E-7CD1-660A-E575B806A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F9A05BF-4884-600C-448D-C07F61F63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6711766-8C8A-FD10-3745-9DCBB381F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9613-8C85-4CFB-9AD5-08538DCB47CB}" type="datetimeFigureOut">
              <a:rPr kumimoji="1" lang="ja-JP" altLang="en-US" smtClean="0"/>
              <a:t>2026/2/3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D78132-FAE2-965E-21BD-7B4F50A2B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79E6FAC-DBB5-B376-B315-8CEF03DE9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1CCDD-0AF4-482A-93BF-A343243BE1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185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4A481A-ECED-2310-24CF-0745AE730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FA48CE5-2C9D-5FFA-6166-1DD2F2F8A5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A34C428-89E1-A1F9-1ED8-4D05ED3578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13B1AE6-D60E-DACB-83FD-37DEC520A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9613-8C85-4CFB-9AD5-08538DCB47CB}" type="datetimeFigureOut">
              <a:rPr kumimoji="1" lang="ja-JP" altLang="en-US" smtClean="0"/>
              <a:t>2026/2/3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F12D423-A89A-10BD-9574-B6334A550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306E343-D0CE-0859-67D7-D8A4E378C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1CCDD-0AF4-482A-93BF-A343243BE1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5402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4DEA4A-8D77-8950-B1A3-4F739AB09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8CA0870-DBA3-90D4-C717-2E7124E194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884A2D1-5BD1-860E-5364-7A27DA6E59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CED2838-5AC5-0F0D-62FA-6CC049EB15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CA3025B-D346-6066-D87D-DE4713B810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E3B71A0-E1DA-D5B2-311B-E33C3914A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9613-8C85-4CFB-9AD5-08538DCB47CB}" type="datetimeFigureOut">
              <a:rPr kumimoji="1" lang="ja-JP" altLang="en-US" smtClean="0"/>
              <a:t>2026/2/3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AFC8D8B-CDD6-1B2D-7309-FDB78F1B7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FD433B9-9263-A0AF-0186-BD6AD43E3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1CCDD-0AF4-482A-93BF-A343243BE1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3550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359C93-6DBB-D0FC-14D1-E26C6D782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05F75E6-EF7B-03A5-87C9-59D269B38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9613-8C85-4CFB-9AD5-08538DCB47CB}" type="datetimeFigureOut">
              <a:rPr kumimoji="1" lang="ja-JP" altLang="en-US" smtClean="0"/>
              <a:t>2026/2/3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CBB7DBF-1CFB-2E65-E421-D5F234F0C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FA35A8B-5060-6718-439E-15DEF2E33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1CCDD-0AF4-482A-93BF-A343243BE1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8704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4C892F8-6550-28B3-AF0F-11D1661B2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9613-8C85-4CFB-9AD5-08538DCB47CB}" type="datetimeFigureOut">
              <a:rPr kumimoji="1" lang="ja-JP" altLang="en-US" smtClean="0"/>
              <a:t>2026/2/3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864E214-EB5C-5E62-4177-528298C63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3FF6EEA-50C4-EF01-09BB-DFE14A7EA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1CCDD-0AF4-482A-93BF-A343243BE1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6990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A8DCE1-F8ED-6CB6-9188-E486CEF8F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223AD56-0116-AFB6-D4A2-2B53F40E15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0263666-CF58-1906-D6DC-886FEB06D1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E0941FF-6756-5BB0-F0AA-5697A38E3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9613-8C85-4CFB-9AD5-08538DCB47CB}" type="datetimeFigureOut">
              <a:rPr kumimoji="1" lang="ja-JP" altLang="en-US" smtClean="0"/>
              <a:t>2026/2/3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C9C2496-8161-1066-BF55-BE5B87B7A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D6ADAD1-99A5-C74A-1A74-926967865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1CCDD-0AF4-482A-93BF-A343243BE1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65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595ABD-8F2F-9DFF-41B5-9D4858336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6B2921C-897D-E563-7DFA-79A6AA6150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5373B8-062C-5698-DC32-D5967A9237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4AB87CF-76E1-20B9-88A9-89404ADA0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9613-8C85-4CFB-9AD5-08538DCB47CB}" type="datetimeFigureOut">
              <a:rPr kumimoji="1" lang="ja-JP" altLang="en-US" smtClean="0"/>
              <a:t>2026/2/3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BC00F34-5DFA-5ED1-C974-61A2E5DEB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DDB6042-2037-8639-24F3-DBA5FB274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1CCDD-0AF4-482A-93BF-A343243BE1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644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78EA0E4-4F98-55D8-2325-8D5AB24E9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6B1FDBB-9C2D-FFC9-6C41-84D73EDDED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2C14512-2400-DF04-6098-4C50A3EAD9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669613-8C85-4CFB-9AD5-08538DCB47CB}" type="datetimeFigureOut">
              <a:rPr kumimoji="1" lang="ja-JP" altLang="en-US" smtClean="0"/>
              <a:t>2026/2/3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A280BDD-012F-71C0-04D8-64A9D14FCD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F8F79D-BEEC-5BEF-483B-072A5B0212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D51CCDD-0AF4-482A-93BF-A343243BE1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51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jpe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jpe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B44FFE-6AE7-2F9B-4499-4E2701AF6C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FF9BC1-1FF7-2E4E-07DA-7C41930A36BB}"/>
              </a:ext>
            </a:extLst>
          </p:cNvPr>
          <p:cNvSpPr txBox="1"/>
          <p:nvPr/>
        </p:nvSpPr>
        <p:spPr bwMode="white">
          <a:xfrm>
            <a:off x="10399491" y="4872964"/>
            <a:ext cx="504000" cy="26161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入金　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7A7DED7D-3F48-E970-F74A-C17FDD7CCDBB}"/>
              </a:ext>
            </a:extLst>
          </p:cNvPr>
          <p:cNvSpPr/>
          <p:nvPr/>
        </p:nvSpPr>
        <p:spPr>
          <a:xfrm>
            <a:off x="2025706" y="2198551"/>
            <a:ext cx="1341454" cy="4608000"/>
          </a:xfrm>
          <a:prstGeom prst="roundRect">
            <a:avLst/>
          </a:prstGeom>
          <a:noFill/>
          <a:ln w="1905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11000402020202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9FD0E84-7967-FA04-4F0E-08C439A815D1}"/>
              </a:ext>
            </a:extLst>
          </p:cNvPr>
          <p:cNvSpPr txBox="1"/>
          <p:nvPr/>
        </p:nvSpPr>
        <p:spPr bwMode="white">
          <a:xfrm rot="1811725">
            <a:off x="1639339" y="4359575"/>
            <a:ext cx="756000" cy="2160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（出力）</a:t>
            </a:r>
          </a:p>
        </p:txBody>
      </p:sp>
      <p:pic>
        <p:nvPicPr>
          <p:cNvPr id="33" name="図 32" descr="おもちゃ, 人形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5079A8FB-1B6D-1150-56AB-59F8CF516E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730" y="4930110"/>
            <a:ext cx="1253774" cy="1069616"/>
          </a:xfrm>
          <a:prstGeom prst="rect">
            <a:avLst/>
          </a:prstGeom>
        </p:spPr>
      </p:pic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9D6BF14D-F324-3C67-E2B7-F71AD558F8E3}"/>
              </a:ext>
            </a:extLst>
          </p:cNvPr>
          <p:cNvSpPr/>
          <p:nvPr/>
        </p:nvSpPr>
        <p:spPr>
          <a:xfrm>
            <a:off x="5110791" y="2188366"/>
            <a:ext cx="2108204" cy="4608000"/>
          </a:xfrm>
          <a:prstGeom prst="roundRect">
            <a:avLst/>
          </a:prstGeom>
          <a:noFill/>
          <a:ln w="19050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110004020202020204"/>
              <a:ea typeface="游ゴシック" panose="020B0400000000000000" pitchFamily="50" charset="-128"/>
              <a:cs typeface="+mn-cs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5FD4829-5335-93F0-9B60-9B2530C0F97D}"/>
              </a:ext>
            </a:extLst>
          </p:cNvPr>
          <p:cNvGrpSpPr/>
          <p:nvPr/>
        </p:nvGrpSpPr>
        <p:grpSpPr>
          <a:xfrm>
            <a:off x="9188056" y="1251904"/>
            <a:ext cx="1051900" cy="1363508"/>
            <a:chOff x="212563" y="1708218"/>
            <a:chExt cx="1051900" cy="1363508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9B74F9BB-612E-D6E0-B2FF-5CC36F5353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2563" y="1708218"/>
              <a:ext cx="1051900" cy="1086166"/>
            </a:xfrm>
            <a:prstGeom prst="rect">
              <a:avLst/>
            </a:prstGeom>
          </p:spPr>
        </p:pic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70937731-4EFA-1487-117A-43F9EC55DD08}"/>
                </a:ext>
              </a:extLst>
            </p:cNvPr>
            <p:cNvSpPr txBox="1"/>
            <p:nvPr/>
          </p:nvSpPr>
          <p:spPr>
            <a:xfrm>
              <a:off x="295746" y="2810116"/>
              <a:ext cx="935202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会計課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7F675BBE-9102-D935-51E6-BE54376A05AE}"/>
              </a:ext>
            </a:extLst>
          </p:cNvPr>
          <p:cNvGrpSpPr/>
          <p:nvPr/>
        </p:nvGrpSpPr>
        <p:grpSpPr>
          <a:xfrm>
            <a:off x="9096617" y="3284495"/>
            <a:ext cx="1260000" cy="1266664"/>
            <a:chOff x="8564918" y="2602076"/>
            <a:chExt cx="1937845" cy="1948096"/>
          </a:xfrm>
        </p:grpSpPr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7AD2A294-3EA6-9E45-7162-E5DD8300E2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878714" y="2602076"/>
              <a:ext cx="1287110" cy="1528874"/>
            </a:xfrm>
            <a:prstGeom prst="rect">
              <a:avLst/>
            </a:prstGeom>
          </p:spPr>
        </p:pic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3EAD19D2-16AD-F521-05E5-04B652FCE8B4}"/>
                </a:ext>
              </a:extLst>
            </p:cNvPr>
            <p:cNvSpPr txBox="1"/>
            <p:nvPr/>
          </p:nvSpPr>
          <p:spPr>
            <a:xfrm>
              <a:off x="8564918" y="4147823"/>
              <a:ext cx="1937845" cy="402349"/>
            </a:xfrm>
            <a:prstGeom prst="rect">
              <a:avLst/>
            </a:prstGeom>
            <a:noFill/>
            <a:ln w="635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決済代行会社</a:t>
              </a: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8ADB159-1B0F-C1BF-4B47-C594A3F35625}"/>
              </a:ext>
            </a:extLst>
          </p:cNvPr>
          <p:cNvGrpSpPr/>
          <p:nvPr/>
        </p:nvGrpSpPr>
        <p:grpSpPr>
          <a:xfrm>
            <a:off x="10938046" y="5719913"/>
            <a:ext cx="1041966" cy="1135548"/>
            <a:chOff x="8991493" y="5320566"/>
            <a:chExt cx="1270974" cy="1257159"/>
          </a:xfrm>
        </p:grpSpPr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C5A6E98A-F383-24B9-0F9C-36C7CF4D10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211291" y="5320566"/>
              <a:ext cx="851430" cy="967532"/>
            </a:xfrm>
            <a:prstGeom prst="rect">
              <a:avLst/>
            </a:prstGeom>
          </p:spPr>
        </p:pic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E0B40E01-3E77-BAAD-064F-6EBC64856435}"/>
                </a:ext>
              </a:extLst>
            </p:cNvPr>
            <p:cNvSpPr txBox="1"/>
            <p:nvPr/>
          </p:nvSpPr>
          <p:spPr>
            <a:xfrm>
              <a:off x="8991493" y="6288098"/>
              <a:ext cx="1270974" cy="289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指定金融機関</a:t>
              </a: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F78A0943-B5DD-D45C-756C-A973B3E2DA0B}"/>
              </a:ext>
            </a:extLst>
          </p:cNvPr>
          <p:cNvGrpSpPr/>
          <p:nvPr/>
        </p:nvGrpSpPr>
        <p:grpSpPr>
          <a:xfrm>
            <a:off x="11063684" y="3328811"/>
            <a:ext cx="915159" cy="1185976"/>
            <a:chOff x="10259731" y="3059248"/>
            <a:chExt cx="1081369" cy="1415604"/>
          </a:xfrm>
        </p:grpSpPr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58F2B19B-93DB-B285-C1A7-597BA2C9011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71348" y="3059248"/>
              <a:ext cx="369752" cy="369752"/>
            </a:xfrm>
            <a:prstGeom prst="rect">
              <a:avLst/>
            </a:prstGeom>
          </p:spPr>
        </p:pic>
        <p:pic>
          <p:nvPicPr>
            <p:cNvPr id="18" name="図 17">
              <a:extLst>
                <a:ext uri="{FF2B5EF4-FFF2-40B4-BE49-F238E27FC236}">
                  <a16:creationId xmlns:a16="http://schemas.microsoft.com/office/drawing/2014/main" id="{8C1DC7AC-027B-3EA4-36CD-E61A84CA710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59731" y="3059248"/>
              <a:ext cx="711618" cy="1120658"/>
            </a:xfrm>
            <a:prstGeom prst="rect">
              <a:avLst/>
            </a:prstGeom>
          </p:spPr>
        </p:pic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ED9C8A86-7FE9-25E8-7FC8-0E6622011C6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71348" y="3422170"/>
              <a:ext cx="369752" cy="369752"/>
            </a:xfrm>
            <a:prstGeom prst="rect">
              <a:avLst/>
            </a:prstGeom>
          </p:spPr>
        </p:pic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662201BB-0E93-2C4A-D1A8-8761E367F3E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71348" y="3808227"/>
              <a:ext cx="369752" cy="369752"/>
            </a:xfrm>
            <a:prstGeom prst="rect">
              <a:avLst/>
            </a:prstGeom>
          </p:spPr>
        </p:pic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5F13EFBF-2E78-9922-64EA-1E64AE194B92}"/>
                </a:ext>
              </a:extLst>
            </p:cNvPr>
            <p:cNvSpPr txBox="1"/>
            <p:nvPr/>
          </p:nvSpPr>
          <p:spPr>
            <a:xfrm>
              <a:off x="10325779" y="4162589"/>
              <a:ext cx="935844" cy="312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決済会社</a:t>
              </a:r>
            </a:p>
          </p:txBody>
        </p:sp>
      </p:grp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A04BF35F-EABC-7EAE-0497-8B224EE85D8A}"/>
              </a:ext>
            </a:extLst>
          </p:cNvPr>
          <p:cNvCxnSpPr>
            <a:cxnSpLocks/>
          </p:cNvCxnSpPr>
          <p:nvPr/>
        </p:nvCxnSpPr>
        <p:spPr>
          <a:xfrm>
            <a:off x="9726617" y="4589863"/>
            <a:ext cx="1681171" cy="1091128"/>
          </a:xfrm>
          <a:prstGeom prst="straightConnector1">
            <a:avLst/>
          </a:prstGeom>
          <a:ln w="28575">
            <a:solidFill>
              <a:srgbClr val="CCCC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5B9B6328-A167-6E29-4D6E-3FF69620B873}"/>
              </a:ext>
            </a:extLst>
          </p:cNvPr>
          <p:cNvGrpSpPr/>
          <p:nvPr/>
        </p:nvGrpSpPr>
        <p:grpSpPr>
          <a:xfrm>
            <a:off x="5281005" y="2376851"/>
            <a:ext cx="1692000" cy="1075809"/>
            <a:chOff x="3776958" y="3393750"/>
            <a:chExt cx="1692000" cy="1075809"/>
          </a:xfrm>
        </p:grpSpPr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B64B66A8-1C6A-1066-773D-2887BD77669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302295" y="3393750"/>
              <a:ext cx="818758" cy="873544"/>
            </a:xfrm>
            <a:prstGeom prst="rect">
              <a:avLst/>
            </a:prstGeom>
          </p:spPr>
        </p:pic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E0627B97-01C8-45EC-D56B-858F9531F47D}"/>
                </a:ext>
              </a:extLst>
            </p:cNvPr>
            <p:cNvSpPr txBox="1"/>
            <p:nvPr/>
          </p:nvSpPr>
          <p:spPr>
            <a:xfrm>
              <a:off x="3776958" y="4253559"/>
              <a:ext cx="1692000" cy="216000"/>
            </a:xfrm>
            <a:prstGeom prst="rect">
              <a:avLst/>
            </a:prstGeom>
            <a:noFill/>
            <a:ln w="635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45" b="0" i="0" u="none" strike="noStrike" kern="1200" cap="none" spc="-50" normalizeH="0" baseline="0" noProof="0" dirty="0">
                  <a:ln>
                    <a:noFill/>
                  </a:ln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モバイル型端末</a:t>
              </a:r>
              <a:r>
                <a:rPr lang="ja-JP" altLang="en-US" sz="1045" spc="-5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（</a:t>
              </a:r>
              <a:r>
                <a:rPr lang="en-US" altLang="ja-JP" sz="1045" spc="-5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SIM</a:t>
              </a:r>
              <a:r>
                <a:rPr lang="ja-JP" altLang="en-US" sz="1045" spc="-5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含）</a:t>
              </a:r>
              <a:endParaRPr kumimoji="1" lang="en-US" altLang="ja-JP" sz="1045" b="0" i="0" u="none" strike="noStrike" kern="1200" cap="none" spc="-5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368C9DC7-99B6-2649-8152-E2DA99BCB239}"/>
              </a:ext>
            </a:extLst>
          </p:cNvPr>
          <p:cNvGrpSpPr/>
          <p:nvPr/>
        </p:nvGrpSpPr>
        <p:grpSpPr>
          <a:xfrm>
            <a:off x="5417795" y="363229"/>
            <a:ext cx="1429559" cy="1164973"/>
            <a:chOff x="3069062" y="992236"/>
            <a:chExt cx="1619211" cy="1339197"/>
          </a:xfrm>
        </p:grpSpPr>
        <p:pic>
          <p:nvPicPr>
            <p:cNvPr id="27" name="図 26">
              <a:extLst>
                <a:ext uri="{FF2B5EF4-FFF2-40B4-BE49-F238E27FC236}">
                  <a16:creationId xmlns:a16="http://schemas.microsoft.com/office/drawing/2014/main" id="{28BB7FEF-3995-A1AD-FC19-45B225B5E7D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69062" y="992236"/>
              <a:ext cx="1619211" cy="1034494"/>
            </a:xfrm>
            <a:prstGeom prst="rect">
              <a:avLst/>
            </a:prstGeom>
          </p:spPr>
        </p:pic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476C782D-4E70-C437-2788-BC7983B271F3}"/>
                </a:ext>
              </a:extLst>
            </p:cNvPr>
            <p:cNvSpPr txBox="1"/>
            <p:nvPr/>
          </p:nvSpPr>
          <p:spPr>
            <a:xfrm>
              <a:off x="3141398" y="2030699"/>
              <a:ext cx="1467933" cy="300734"/>
            </a:xfrm>
            <a:prstGeom prst="rect">
              <a:avLst/>
            </a:prstGeom>
            <a:noFill/>
            <a:ln w="635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POS</a:t>
              </a: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システム</a:t>
              </a:r>
            </a:p>
          </p:txBody>
        </p:sp>
      </p:grp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1F4271F3-44F9-0AE2-0B0C-0843AAB85E1F}"/>
              </a:ext>
            </a:extLst>
          </p:cNvPr>
          <p:cNvCxnSpPr>
            <a:cxnSpLocks/>
            <a:stCxn id="27" idx="3"/>
            <a:endCxn id="60" idx="1"/>
          </p:cNvCxnSpPr>
          <p:nvPr/>
        </p:nvCxnSpPr>
        <p:spPr>
          <a:xfrm>
            <a:off x="6847354" y="813185"/>
            <a:ext cx="3172824" cy="7155"/>
          </a:xfrm>
          <a:prstGeom prst="straightConnector1">
            <a:avLst/>
          </a:prstGeom>
          <a:ln w="28575">
            <a:solidFill>
              <a:schemeClr val="tx2">
                <a:lumMod val="75000"/>
                <a:lumOff val="25000"/>
              </a:schemeClr>
            </a:solidFill>
            <a:prstDash val="sysDot"/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428D92E7-A32C-59D2-EB02-3318F3211D48}"/>
              </a:ext>
            </a:extLst>
          </p:cNvPr>
          <p:cNvCxnSpPr>
            <a:cxnSpLocks/>
          </p:cNvCxnSpPr>
          <p:nvPr/>
        </p:nvCxnSpPr>
        <p:spPr>
          <a:xfrm flipV="1">
            <a:off x="240940" y="608957"/>
            <a:ext cx="755319" cy="727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D7F6A2F4-9205-50D8-FB9E-040CACE7DF2B}"/>
              </a:ext>
            </a:extLst>
          </p:cNvPr>
          <p:cNvCxnSpPr>
            <a:cxnSpLocks/>
            <a:endCxn id="46" idx="1"/>
          </p:cNvCxnSpPr>
          <p:nvPr/>
        </p:nvCxnSpPr>
        <p:spPr>
          <a:xfrm>
            <a:off x="242311" y="983258"/>
            <a:ext cx="751415" cy="0"/>
          </a:xfrm>
          <a:prstGeom prst="line">
            <a:avLst/>
          </a:prstGeom>
          <a:ln w="28575">
            <a:solidFill>
              <a:srgbClr val="CCCC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184650A2-29E5-89C1-29CB-492DEE0722D0}"/>
              </a:ext>
            </a:extLst>
          </p:cNvPr>
          <p:cNvCxnSpPr>
            <a:cxnSpLocks/>
          </p:cNvCxnSpPr>
          <p:nvPr/>
        </p:nvCxnSpPr>
        <p:spPr>
          <a:xfrm>
            <a:off x="242311" y="804528"/>
            <a:ext cx="751414" cy="0"/>
          </a:xfrm>
          <a:prstGeom prst="line">
            <a:avLst/>
          </a:prstGeom>
          <a:ln w="28575">
            <a:solidFill>
              <a:schemeClr val="tx2">
                <a:lumMod val="75000"/>
                <a:lumOff val="2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0C91177E-15D2-3122-CCBF-23C100F137D5}"/>
              </a:ext>
            </a:extLst>
          </p:cNvPr>
          <p:cNvSpPr txBox="1"/>
          <p:nvPr/>
        </p:nvSpPr>
        <p:spPr>
          <a:xfrm>
            <a:off x="993724" y="497862"/>
            <a:ext cx="1129470" cy="239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5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決済関連データ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F02FCCB0-916F-F669-2801-A902A43009CE}"/>
              </a:ext>
            </a:extLst>
          </p:cNvPr>
          <p:cNvSpPr txBox="1"/>
          <p:nvPr/>
        </p:nvSpPr>
        <p:spPr>
          <a:xfrm>
            <a:off x="993726" y="863385"/>
            <a:ext cx="802871" cy="239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5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現金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E75AE998-CE33-2BBA-724A-535D9D572DD6}"/>
              </a:ext>
            </a:extLst>
          </p:cNvPr>
          <p:cNvSpPr txBox="1"/>
          <p:nvPr/>
        </p:nvSpPr>
        <p:spPr>
          <a:xfrm>
            <a:off x="1003151" y="684655"/>
            <a:ext cx="1120409" cy="239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5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POS</a:t>
            </a:r>
            <a:r>
              <a:rPr kumimoji="1" lang="ja-JP" altLang="en-US" sz="95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関連データ</a:t>
            </a:r>
          </a:p>
        </p:txBody>
      </p: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41AC1D50-69F8-64C8-2743-75A43ABDA6A8}"/>
              </a:ext>
            </a:extLst>
          </p:cNvPr>
          <p:cNvCxnSpPr>
            <a:cxnSpLocks/>
          </p:cNvCxnSpPr>
          <p:nvPr/>
        </p:nvCxnSpPr>
        <p:spPr>
          <a:xfrm>
            <a:off x="10020178" y="3645002"/>
            <a:ext cx="999163" cy="0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olid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A9727E80-9D36-8E6B-4F9E-F5E37244E02F}"/>
              </a:ext>
            </a:extLst>
          </p:cNvPr>
          <p:cNvSpPr txBox="1"/>
          <p:nvPr/>
        </p:nvSpPr>
        <p:spPr bwMode="white">
          <a:xfrm>
            <a:off x="10308999" y="3530767"/>
            <a:ext cx="468000" cy="25200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認証</a:t>
            </a:r>
            <a:endParaRPr kumimoji="1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DA610394-E17D-99AA-4C48-FAB4DA775707}"/>
              </a:ext>
            </a:extLst>
          </p:cNvPr>
          <p:cNvCxnSpPr>
            <a:cxnSpLocks/>
          </p:cNvCxnSpPr>
          <p:nvPr/>
        </p:nvCxnSpPr>
        <p:spPr>
          <a:xfrm flipH="1">
            <a:off x="10020178" y="3928442"/>
            <a:ext cx="997139" cy="18092"/>
          </a:xfrm>
          <a:prstGeom prst="straightConnector1">
            <a:avLst/>
          </a:prstGeom>
          <a:ln w="28575">
            <a:solidFill>
              <a:srgbClr val="CCCC00"/>
            </a:solidFill>
            <a:prstDash val="dash"/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007AF49F-C2C4-992A-C146-F689640DE320}"/>
              </a:ext>
            </a:extLst>
          </p:cNvPr>
          <p:cNvCxnSpPr>
            <a:cxnSpLocks/>
          </p:cNvCxnSpPr>
          <p:nvPr/>
        </p:nvCxnSpPr>
        <p:spPr>
          <a:xfrm flipV="1">
            <a:off x="9639716" y="2589035"/>
            <a:ext cx="0" cy="684000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olid"/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1EC6373C-53A1-0EE1-DABF-0D8AFC83F24C}"/>
              </a:ext>
            </a:extLst>
          </p:cNvPr>
          <p:cNvGrpSpPr/>
          <p:nvPr/>
        </p:nvGrpSpPr>
        <p:grpSpPr>
          <a:xfrm>
            <a:off x="9676608" y="458149"/>
            <a:ext cx="1368463" cy="1006265"/>
            <a:chOff x="9323234" y="1341628"/>
            <a:chExt cx="1368463" cy="1006265"/>
          </a:xfrm>
        </p:grpSpPr>
        <p:pic>
          <p:nvPicPr>
            <p:cNvPr id="60" name="図 59" descr="モニター, 座る, ボックス, テーブル が含まれている画像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5B86ACE0-3A00-E99F-19BA-86AAD8A0357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66804" y="1341628"/>
              <a:ext cx="613222" cy="724381"/>
            </a:xfrm>
            <a:prstGeom prst="rect">
              <a:avLst/>
            </a:prstGeom>
          </p:spPr>
        </p:pic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5D113362-537E-643C-3550-C3479D5A631F}"/>
                </a:ext>
              </a:extLst>
            </p:cNvPr>
            <p:cNvSpPr txBox="1"/>
            <p:nvPr/>
          </p:nvSpPr>
          <p:spPr>
            <a:xfrm>
              <a:off x="9323234" y="2086283"/>
              <a:ext cx="136846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財務会計システム</a:t>
              </a:r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9FF590D9-4A73-3CCB-B170-98BCC60A4B5D}"/>
              </a:ext>
            </a:extLst>
          </p:cNvPr>
          <p:cNvGrpSpPr/>
          <p:nvPr/>
        </p:nvGrpSpPr>
        <p:grpSpPr>
          <a:xfrm>
            <a:off x="586121" y="3995666"/>
            <a:ext cx="1628266" cy="933490"/>
            <a:chOff x="132405" y="3460516"/>
            <a:chExt cx="1962139" cy="1168744"/>
          </a:xfrm>
        </p:grpSpPr>
        <p:pic>
          <p:nvPicPr>
            <p:cNvPr id="63" name="図 62">
              <a:extLst>
                <a:ext uri="{FF2B5EF4-FFF2-40B4-BE49-F238E27FC236}">
                  <a16:creationId xmlns:a16="http://schemas.microsoft.com/office/drawing/2014/main" id="{D63E2DC9-B4B2-0F14-C13C-650CB374DA1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9832" y="3460516"/>
              <a:ext cx="910731" cy="849158"/>
            </a:xfrm>
            <a:prstGeom prst="rect">
              <a:avLst/>
            </a:prstGeom>
          </p:spPr>
        </p:pic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6EE5D9D2-1C42-FC60-CD50-959A2F1225A1}"/>
                </a:ext>
              </a:extLst>
            </p:cNvPr>
            <p:cNvSpPr txBox="1"/>
            <p:nvPr/>
          </p:nvSpPr>
          <p:spPr>
            <a:xfrm>
              <a:off x="132405" y="4301720"/>
              <a:ext cx="1962139" cy="327540"/>
            </a:xfrm>
            <a:prstGeom prst="rect">
              <a:avLst/>
            </a:prstGeom>
            <a:noFill/>
            <a:ln w="635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警察受付管理システム</a:t>
              </a:r>
              <a:endParaRPr kumimoji="1" lang="en-US" altLang="ja-JP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3AFBE53B-47D0-FA64-FBE0-4931E44CB805}"/>
              </a:ext>
            </a:extLst>
          </p:cNvPr>
          <p:cNvGrpSpPr/>
          <p:nvPr/>
        </p:nvGrpSpPr>
        <p:grpSpPr>
          <a:xfrm>
            <a:off x="5526309" y="3722723"/>
            <a:ext cx="1260000" cy="1374961"/>
            <a:chOff x="3749555" y="3445523"/>
            <a:chExt cx="1260000" cy="1374961"/>
          </a:xfrm>
        </p:grpSpPr>
        <p:pic>
          <p:nvPicPr>
            <p:cNvPr id="75" name="図 74" descr="テーブル, 時計, 吊るす, 男 が含まれている画像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4213FF7C-35D2-8E29-1C91-0924452925C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64849" y="3445523"/>
              <a:ext cx="732071" cy="1004606"/>
            </a:xfrm>
            <a:prstGeom prst="rect">
              <a:avLst/>
            </a:prstGeom>
          </p:spPr>
        </p:pic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9BFCA321-B51E-186B-7E03-720ED5B92853}"/>
                </a:ext>
              </a:extLst>
            </p:cNvPr>
            <p:cNvSpPr txBox="1"/>
            <p:nvPr/>
          </p:nvSpPr>
          <p:spPr>
            <a:xfrm>
              <a:off x="3749555" y="4460484"/>
              <a:ext cx="1260000" cy="360000"/>
            </a:xfrm>
            <a:prstGeom prst="rect">
              <a:avLst/>
            </a:prstGeom>
            <a:noFill/>
            <a:ln w="635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4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キャッシュレス</a:t>
              </a:r>
              <a:endParaRPr kumimoji="1" lang="en-US" altLang="ja-JP" sz="104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4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専用端末</a:t>
              </a:r>
              <a:endParaRPr kumimoji="1" lang="en-US" altLang="ja-JP" sz="104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A6930FCC-F0E9-927E-1D99-ADA7C986ABEC}"/>
              </a:ext>
            </a:extLst>
          </p:cNvPr>
          <p:cNvGrpSpPr/>
          <p:nvPr/>
        </p:nvGrpSpPr>
        <p:grpSpPr>
          <a:xfrm>
            <a:off x="5526024" y="5225605"/>
            <a:ext cx="1260000" cy="1436522"/>
            <a:chOff x="3880960" y="5195940"/>
            <a:chExt cx="1260000" cy="1436522"/>
          </a:xfrm>
        </p:grpSpPr>
        <p:pic>
          <p:nvPicPr>
            <p:cNvPr id="88" name="図 87" descr="テーブル, 時計, 吊るす, 男 が含まれている画像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E5E685F5-36B1-5414-4AFD-E04269BE01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28829" y="5195940"/>
              <a:ext cx="765034" cy="1083844"/>
            </a:xfrm>
            <a:prstGeom prst="rect">
              <a:avLst/>
            </a:prstGeom>
          </p:spPr>
        </p:pic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D8ABE76F-DCC0-C001-FF63-0155F21E6623}"/>
                </a:ext>
              </a:extLst>
            </p:cNvPr>
            <p:cNvSpPr txBox="1"/>
            <p:nvPr/>
          </p:nvSpPr>
          <p:spPr>
            <a:xfrm>
              <a:off x="3880960" y="6272462"/>
              <a:ext cx="1260000" cy="360000"/>
            </a:xfrm>
            <a:prstGeom prst="rect">
              <a:avLst/>
            </a:prstGeom>
            <a:noFill/>
            <a:ln w="635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4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自動釣銭機付端末</a:t>
              </a:r>
              <a:endParaRPr kumimoji="1" lang="en-US" altLang="ja-JP" sz="104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4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（現金対応）</a:t>
              </a:r>
              <a:endParaRPr kumimoji="1" lang="en-US" altLang="ja-JP" sz="104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</p:grp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8505F008-0398-FD85-89EB-8758548CB229}"/>
              </a:ext>
            </a:extLst>
          </p:cNvPr>
          <p:cNvSpPr txBox="1"/>
          <p:nvPr/>
        </p:nvSpPr>
        <p:spPr bwMode="white">
          <a:xfrm>
            <a:off x="7216211" y="535847"/>
            <a:ext cx="2229508" cy="26161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財務会計システムとの連携</a:t>
            </a: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機能</a:t>
            </a:r>
          </a:p>
        </p:txBody>
      </p:sp>
      <p:cxnSp>
        <p:nvCxnSpPr>
          <p:cNvPr id="105" name="直線矢印コネクタ 104">
            <a:extLst>
              <a:ext uri="{FF2B5EF4-FFF2-40B4-BE49-F238E27FC236}">
                <a16:creationId xmlns:a16="http://schemas.microsoft.com/office/drawing/2014/main" id="{7FE2DB0B-B4E5-10EC-E708-36C85DCAAB8F}"/>
              </a:ext>
            </a:extLst>
          </p:cNvPr>
          <p:cNvCxnSpPr>
            <a:cxnSpLocks/>
          </p:cNvCxnSpPr>
          <p:nvPr/>
        </p:nvCxnSpPr>
        <p:spPr>
          <a:xfrm>
            <a:off x="11866947" y="6194988"/>
            <a:ext cx="240414" cy="5225"/>
          </a:xfrm>
          <a:prstGeom prst="straightConnector1">
            <a:avLst/>
          </a:prstGeom>
          <a:ln w="28575">
            <a:solidFill>
              <a:srgbClr val="CCCC00"/>
            </a:solidFill>
            <a:prstDash val="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直線矢印コネクタ 105">
            <a:extLst>
              <a:ext uri="{FF2B5EF4-FFF2-40B4-BE49-F238E27FC236}">
                <a16:creationId xmlns:a16="http://schemas.microsoft.com/office/drawing/2014/main" id="{CE5936F1-0EF2-C3D3-B576-03805AFC517F}"/>
              </a:ext>
            </a:extLst>
          </p:cNvPr>
          <p:cNvCxnSpPr>
            <a:cxnSpLocks/>
          </p:cNvCxnSpPr>
          <p:nvPr/>
        </p:nvCxnSpPr>
        <p:spPr>
          <a:xfrm flipV="1">
            <a:off x="12111984" y="2853676"/>
            <a:ext cx="0" cy="3301110"/>
          </a:xfrm>
          <a:prstGeom prst="straightConnector1">
            <a:avLst/>
          </a:prstGeom>
          <a:ln w="28575">
            <a:solidFill>
              <a:srgbClr val="CCCC00"/>
            </a:solidFill>
            <a:prstDash val="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直線矢印コネクタ 106">
            <a:extLst>
              <a:ext uri="{FF2B5EF4-FFF2-40B4-BE49-F238E27FC236}">
                <a16:creationId xmlns:a16="http://schemas.microsoft.com/office/drawing/2014/main" id="{728EDB0B-3C12-5913-8E08-8EC6E7FDF2A1}"/>
              </a:ext>
            </a:extLst>
          </p:cNvPr>
          <p:cNvCxnSpPr>
            <a:cxnSpLocks/>
          </p:cNvCxnSpPr>
          <p:nvPr/>
        </p:nvCxnSpPr>
        <p:spPr>
          <a:xfrm flipH="1" flipV="1">
            <a:off x="10680535" y="820340"/>
            <a:ext cx="1431449" cy="2033336"/>
          </a:xfrm>
          <a:prstGeom prst="straightConnector1">
            <a:avLst/>
          </a:prstGeom>
          <a:ln w="28575">
            <a:solidFill>
              <a:srgbClr val="CCCC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5AE43F2-115B-F3FC-293B-5B2314AC56FC}"/>
              </a:ext>
            </a:extLst>
          </p:cNvPr>
          <p:cNvSpPr txBox="1"/>
          <p:nvPr/>
        </p:nvSpPr>
        <p:spPr>
          <a:xfrm>
            <a:off x="10780595" y="1698779"/>
            <a:ext cx="1230880" cy="261610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（入金反映）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C343188-903E-D45E-B75D-7EB48D090144}"/>
              </a:ext>
            </a:extLst>
          </p:cNvPr>
          <p:cNvSpPr txBox="1"/>
          <p:nvPr/>
        </p:nvSpPr>
        <p:spPr bwMode="white">
          <a:xfrm>
            <a:off x="10308999" y="3825726"/>
            <a:ext cx="468000" cy="25200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入金</a:t>
            </a:r>
          </a:p>
        </p:txBody>
      </p:sp>
      <p:cxnSp>
        <p:nvCxnSpPr>
          <p:cNvPr id="114" name="直線矢印コネクタ 113">
            <a:extLst>
              <a:ext uri="{FF2B5EF4-FFF2-40B4-BE49-F238E27FC236}">
                <a16:creationId xmlns:a16="http://schemas.microsoft.com/office/drawing/2014/main" id="{38CDDE36-1743-6B16-1583-6ECC810FBF96}"/>
              </a:ext>
            </a:extLst>
          </p:cNvPr>
          <p:cNvCxnSpPr>
            <a:cxnSpLocks/>
          </p:cNvCxnSpPr>
          <p:nvPr/>
        </p:nvCxnSpPr>
        <p:spPr>
          <a:xfrm>
            <a:off x="7207053" y="4369277"/>
            <a:ext cx="626618" cy="756505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olid"/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30CA5FC1-0705-CD66-B3C7-45813E09A054}"/>
              </a:ext>
            </a:extLst>
          </p:cNvPr>
          <p:cNvGrpSpPr/>
          <p:nvPr/>
        </p:nvGrpSpPr>
        <p:grpSpPr>
          <a:xfrm>
            <a:off x="8694473" y="2578466"/>
            <a:ext cx="900000" cy="676318"/>
            <a:chOff x="6175134" y="1222020"/>
            <a:chExt cx="1260863" cy="947944"/>
          </a:xfrm>
        </p:grpSpPr>
        <p:pic>
          <p:nvPicPr>
            <p:cNvPr id="40" name="図 39">
              <a:extLst>
                <a:ext uri="{FF2B5EF4-FFF2-40B4-BE49-F238E27FC236}">
                  <a16:creationId xmlns:a16="http://schemas.microsoft.com/office/drawing/2014/main" id="{5CDD969A-99F5-3860-35CA-92AD9B38DED2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09969" y="1222020"/>
              <a:ext cx="560523" cy="650484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BD87CFC4-866A-B4F6-285A-6373CA1DE4DB}"/>
                </a:ext>
              </a:extLst>
            </p:cNvPr>
            <p:cNvSpPr txBox="1"/>
            <p:nvPr/>
          </p:nvSpPr>
          <p:spPr>
            <a:xfrm>
              <a:off x="6175134" y="1867213"/>
              <a:ext cx="1260863" cy="302751"/>
            </a:xfrm>
            <a:prstGeom prst="rect">
              <a:avLst/>
            </a:prstGeom>
            <a:noFill/>
            <a:ln w="6350">
              <a:noFill/>
            </a:ln>
          </p:spPr>
          <p:txBody>
            <a:bodyPr wrap="square" rtlCol="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決済データ</a:t>
              </a:r>
            </a:p>
          </p:txBody>
        </p:sp>
      </p:grp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F346A419-040F-975E-DD54-78ADDBCF1D02}"/>
              </a:ext>
            </a:extLst>
          </p:cNvPr>
          <p:cNvSpPr txBox="1"/>
          <p:nvPr/>
        </p:nvSpPr>
        <p:spPr>
          <a:xfrm>
            <a:off x="5488316" y="2049866"/>
            <a:ext cx="1341454" cy="27699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決済端末</a:t>
            </a:r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A19A7018-0E18-CAC7-3701-49CAEF74AEF1}"/>
              </a:ext>
            </a:extLst>
          </p:cNvPr>
          <p:cNvSpPr txBox="1"/>
          <p:nvPr/>
        </p:nvSpPr>
        <p:spPr>
          <a:xfrm>
            <a:off x="231508" y="1941865"/>
            <a:ext cx="388440" cy="1754326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一般行政施設</a:t>
            </a:r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2C47B732-D291-5921-9272-2AFEF99C4DCD}"/>
              </a:ext>
            </a:extLst>
          </p:cNvPr>
          <p:cNvSpPr txBox="1"/>
          <p:nvPr/>
        </p:nvSpPr>
        <p:spPr>
          <a:xfrm>
            <a:off x="231508" y="4441958"/>
            <a:ext cx="388440" cy="1200329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警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察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施設</a:t>
            </a:r>
          </a:p>
        </p:txBody>
      </p:sp>
      <p:cxnSp>
        <p:nvCxnSpPr>
          <p:cNvPr id="157" name="直線矢印コネクタ 156">
            <a:extLst>
              <a:ext uri="{FF2B5EF4-FFF2-40B4-BE49-F238E27FC236}">
                <a16:creationId xmlns:a16="http://schemas.microsoft.com/office/drawing/2014/main" id="{3DBDCB66-F4D1-AAAB-AF39-D86A4965CFD8}"/>
              </a:ext>
            </a:extLst>
          </p:cNvPr>
          <p:cNvCxnSpPr>
            <a:cxnSpLocks/>
            <a:stCxn id="6" idx="1"/>
          </p:cNvCxnSpPr>
          <p:nvPr/>
        </p:nvCxnSpPr>
        <p:spPr>
          <a:xfrm flipH="1" flipV="1">
            <a:off x="6851376" y="1107602"/>
            <a:ext cx="2336680" cy="687385"/>
          </a:xfrm>
          <a:prstGeom prst="straightConnector1">
            <a:avLst/>
          </a:prstGeom>
          <a:ln w="28575">
            <a:solidFill>
              <a:schemeClr val="tx2">
                <a:lumMod val="75000"/>
                <a:lumOff val="25000"/>
              </a:schemeClr>
            </a:solidFill>
            <a:prstDash val="sysDot"/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F3C1174-BCD7-6059-5055-C1F0438696C5}"/>
              </a:ext>
            </a:extLst>
          </p:cNvPr>
          <p:cNvSpPr txBox="1"/>
          <p:nvPr/>
        </p:nvSpPr>
        <p:spPr bwMode="white">
          <a:xfrm>
            <a:off x="7076061" y="1257662"/>
            <a:ext cx="1918470" cy="430887"/>
          </a:xfrm>
          <a:prstGeom prst="rect">
            <a:avLst/>
          </a:prstGeom>
          <a:solidFill>
            <a:schemeClr val="bg1"/>
          </a:solidFill>
          <a:ln w="6350">
            <a:noFill/>
            <a:prstDash val="solid"/>
          </a:ln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照会権限等制御・</a:t>
            </a:r>
            <a:endParaRPr kumimoji="1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システムメンテナンス機能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cxnSp>
        <p:nvCxnSpPr>
          <p:cNvPr id="181" name="直線矢印コネクタ 180">
            <a:extLst>
              <a:ext uri="{FF2B5EF4-FFF2-40B4-BE49-F238E27FC236}">
                <a16:creationId xmlns:a16="http://schemas.microsoft.com/office/drawing/2014/main" id="{F687E8DB-445D-1AA6-D54B-BF1CB010B8E0}"/>
              </a:ext>
            </a:extLst>
          </p:cNvPr>
          <p:cNvCxnSpPr>
            <a:cxnSpLocks/>
            <a:stCxn id="138" idx="0"/>
            <a:endCxn id="28" idx="2"/>
          </p:cNvCxnSpPr>
          <p:nvPr/>
        </p:nvCxnSpPr>
        <p:spPr>
          <a:xfrm flipH="1" flipV="1">
            <a:off x="6129658" y="1528202"/>
            <a:ext cx="29385" cy="521664"/>
          </a:xfrm>
          <a:prstGeom prst="straightConnector1">
            <a:avLst/>
          </a:prstGeom>
          <a:ln w="28575">
            <a:solidFill>
              <a:schemeClr val="tx2">
                <a:lumMod val="75000"/>
                <a:lumOff val="25000"/>
              </a:schemeClr>
            </a:solidFill>
            <a:prstDash val="sysDot"/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687FCC1D-7DB5-BC76-7960-48DBEDCA30FA}"/>
              </a:ext>
            </a:extLst>
          </p:cNvPr>
          <p:cNvSpPr txBox="1"/>
          <p:nvPr/>
        </p:nvSpPr>
        <p:spPr bwMode="white">
          <a:xfrm>
            <a:off x="5484892" y="1728006"/>
            <a:ext cx="1332000" cy="216000"/>
          </a:xfrm>
          <a:prstGeom prst="rect">
            <a:avLst/>
          </a:prstGeom>
          <a:solidFill>
            <a:schemeClr val="bg1"/>
          </a:solidFill>
          <a:ln w="6350">
            <a:noFill/>
            <a:prstDash val="solid"/>
          </a:ln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データ</a:t>
            </a: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連携</a:t>
            </a:r>
          </a:p>
        </p:txBody>
      </p:sp>
      <p:cxnSp>
        <p:nvCxnSpPr>
          <p:cNvPr id="220" name="直線矢印コネクタ 219">
            <a:extLst>
              <a:ext uri="{FF2B5EF4-FFF2-40B4-BE49-F238E27FC236}">
                <a16:creationId xmlns:a16="http://schemas.microsoft.com/office/drawing/2014/main" id="{BD06FA57-F558-708B-8064-147A803DAE7F}"/>
              </a:ext>
            </a:extLst>
          </p:cNvPr>
          <p:cNvCxnSpPr>
            <a:cxnSpLocks/>
          </p:cNvCxnSpPr>
          <p:nvPr/>
        </p:nvCxnSpPr>
        <p:spPr>
          <a:xfrm flipH="1">
            <a:off x="9860229" y="2606622"/>
            <a:ext cx="0" cy="684000"/>
          </a:xfrm>
          <a:prstGeom prst="straightConnector1">
            <a:avLst/>
          </a:prstGeom>
          <a:ln w="28575">
            <a:solidFill>
              <a:srgbClr val="CCCC00"/>
            </a:solidFill>
            <a:prstDash val="dash"/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3" name="テキスト ボックス 222">
            <a:extLst>
              <a:ext uri="{FF2B5EF4-FFF2-40B4-BE49-F238E27FC236}">
                <a16:creationId xmlns:a16="http://schemas.microsoft.com/office/drawing/2014/main" id="{59AEF20B-C7C8-F880-8490-F06850E4C78D}"/>
              </a:ext>
            </a:extLst>
          </p:cNvPr>
          <p:cNvSpPr txBox="1"/>
          <p:nvPr/>
        </p:nvSpPr>
        <p:spPr>
          <a:xfrm>
            <a:off x="9720832" y="2817602"/>
            <a:ext cx="1922943" cy="261610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 anchorCtr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（決済代行手数料の支払）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5ABA8976-A9BC-4CDE-ACA7-DB3B5DB106DD}"/>
              </a:ext>
            </a:extLst>
          </p:cNvPr>
          <p:cNvGrpSpPr/>
          <p:nvPr/>
        </p:nvGrpSpPr>
        <p:grpSpPr>
          <a:xfrm>
            <a:off x="738562" y="2375817"/>
            <a:ext cx="989590" cy="1185139"/>
            <a:chOff x="597890" y="2375817"/>
            <a:chExt cx="989590" cy="1185139"/>
          </a:xfrm>
        </p:grpSpPr>
        <p:pic>
          <p:nvPicPr>
            <p:cNvPr id="79" name="図 78" descr="座る, ノートパソコン, コンピュータ, 小さい が含まれている画像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F450D4A5-8070-362D-913B-21EB3013D0A4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890" y="2375817"/>
              <a:ext cx="989590" cy="989590"/>
            </a:xfrm>
            <a:prstGeom prst="rect">
              <a:avLst/>
            </a:prstGeom>
          </p:spPr>
        </p:pic>
        <p:sp>
          <p:nvSpPr>
            <p:cNvPr id="248" name="テキスト ボックス 247">
              <a:extLst>
                <a:ext uri="{FF2B5EF4-FFF2-40B4-BE49-F238E27FC236}">
                  <a16:creationId xmlns:a16="http://schemas.microsoft.com/office/drawing/2014/main" id="{4CDC8B14-D26B-114A-F036-FBF523785F4B}"/>
                </a:ext>
              </a:extLst>
            </p:cNvPr>
            <p:cNvSpPr txBox="1"/>
            <p:nvPr/>
          </p:nvSpPr>
          <p:spPr>
            <a:xfrm>
              <a:off x="634040" y="3299347"/>
              <a:ext cx="879967" cy="261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担当課</a:t>
              </a:r>
            </a:p>
          </p:txBody>
        </p:sp>
      </p:grpSp>
      <p:cxnSp>
        <p:nvCxnSpPr>
          <p:cNvPr id="254" name="直線矢印コネクタ 253">
            <a:extLst>
              <a:ext uri="{FF2B5EF4-FFF2-40B4-BE49-F238E27FC236}">
                <a16:creationId xmlns:a16="http://schemas.microsoft.com/office/drawing/2014/main" id="{D9418F71-A279-65FB-A3B5-A831C337F5EA}"/>
              </a:ext>
            </a:extLst>
          </p:cNvPr>
          <p:cNvCxnSpPr>
            <a:cxnSpLocks/>
          </p:cNvCxnSpPr>
          <p:nvPr/>
        </p:nvCxnSpPr>
        <p:spPr>
          <a:xfrm flipV="1">
            <a:off x="3191502" y="810163"/>
            <a:ext cx="2340000" cy="10177"/>
          </a:xfrm>
          <a:prstGeom prst="straightConnector1">
            <a:avLst/>
          </a:prstGeom>
          <a:ln w="28575">
            <a:solidFill>
              <a:schemeClr val="tx2">
                <a:lumMod val="75000"/>
                <a:lumOff val="25000"/>
              </a:schemeClr>
            </a:solidFill>
            <a:prstDash val="sysDot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84D304CA-59A6-6D90-B864-71E410F66E42}"/>
              </a:ext>
            </a:extLst>
          </p:cNvPr>
          <p:cNvSpPr txBox="1"/>
          <p:nvPr/>
        </p:nvSpPr>
        <p:spPr bwMode="white">
          <a:xfrm>
            <a:off x="2133196" y="2081675"/>
            <a:ext cx="1116000" cy="27699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支払用コード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8" name="四角形: 角を丸くする 67">
            <a:extLst>
              <a:ext uri="{FF2B5EF4-FFF2-40B4-BE49-F238E27FC236}">
                <a16:creationId xmlns:a16="http://schemas.microsoft.com/office/drawing/2014/main" id="{6E89AF41-3CFF-6A57-88A1-005E425D9E2C}"/>
              </a:ext>
            </a:extLst>
          </p:cNvPr>
          <p:cNvSpPr/>
          <p:nvPr/>
        </p:nvSpPr>
        <p:spPr>
          <a:xfrm>
            <a:off x="5291472" y="3595419"/>
            <a:ext cx="1764000" cy="3138513"/>
          </a:xfrm>
          <a:prstGeom prst="roundRect">
            <a:avLst/>
          </a:prstGeom>
          <a:noFill/>
          <a:ln w="38100" cmpd="dbl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11000402020202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FBEB4E9C-7AC5-7FF5-4E34-60CEB52EC229}"/>
              </a:ext>
            </a:extLst>
          </p:cNvPr>
          <p:cNvSpPr/>
          <p:nvPr/>
        </p:nvSpPr>
        <p:spPr bwMode="white">
          <a:xfrm>
            <a:off x="6909887" y="4570907"/>
            <a:ext cx="252000" cy="118800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回線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等環境整備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cxnSp>
        <p:nvCxnSpPr>
          <p:cNvPr id="73" name="直線矢印コネクタ 72">
            <a:extLst>
              <a:ext uri="{FF2B5EF4-FFF2-40B4-BE49-F238E27FC236}">
                <a16:creationId xmlns:a16="http://schemas.microsoft.com/office/drawing/2014/main" id="{0433E65F-D10D-4FF0-75AB-942268B339FE}"/>
              </a:ext>
            </a:extLst>
          </p:cNvPr>
          <p:cNvCxnSpPr>
            <a:cxnSpLocks/>
            <a:endCxn id="143" idx="0"/>
          </p:cNvCxnSpPr>
          <p:nvPr/>
        </p:nvCxnSpPr>
        <p:spPr>
          <a:xfrm flipH="1">
            <a:off x="425728" y="820340"/>
            <a:ext cx="2770457" cy="1121525"/>
          </a:xfrm>
          <a:prstGeom prst="straightConnector1">
            <a:avLst/>
          </a:prstGeom>
          <a:ln w="28575">
            <a:solidFill>
              <a:schemeClr val="tx2">
                <a:lumMod val="75000"/>
                <a:lumOff val="25000"/>
              </a:schemeClr>
            </a:solidFill>
            <a:prstDash val="sysDot"/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直線矢印コネクタ 79">
            <a:extLst>
              <a:ext uri="{FF2B5EF4-FFF2-40B4-BE49-F238E27FC236}">
                <a16:creationId xmlns:a16="http://schemas.microsoft.com/office/drawing/2014/main" id="{79CE41DC-D1E5-71C6-9097-4BEAE30D641A}"/>
              </a:ext>
            </a:extLst>
          </p:cNvPr>
          <p:cNvCxnSpPr>
            <a:cxnSpLocks/>
            <a:endCxn id="138" idx="1"/>
          </p:cNvCxnSpPr>
          <p:nvPr/>
        </p:nvCxnSpPr>
        <p:spPr>
          <a:xfrm>
            <a:off x="4055184" y="810163"/>
            <a:ext cx="1433132" cy="1378203"/>
          </a:xfrm>
          <a:prstGeom prst="straightConnector1">
            <a:avLst/>
          </a:prstGeom>
          <a:ln w="28575">
            <a:solidFill>
              <a:schemeClr val="tx2">
                <a:lumMod val="75000"/>
                <a:lumOff val="25000"/>
              </a:schemeClr>
            </a:solidFill>
            <a:prstDash val="sysDot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D953C18E-ACC1-8DFA-7DA3-5EA7775A4339}"/>
              </a:ext>
            </a:extLst>
          </p:cNvPr>
          <p:cNvCxnSpPr>
            <a:cxnSpLocks/>
          </p:cNvCxnSpPr>
          <p:nvPr/>
        </p:nvCxnSpPr>
        <p:spPr>
          <a:xfrm flipV="1">
            <a:off x="7190168" y="6597650"/>
            <a:ext cx="3816000" cy="5202"/>
          </a:xfrm>
          <a:prstGeom prst="straightConnector1">
            <a:avLst/>
          </a:prstGeom>
          <a:ln w="28575">
            <a:solidFill>
              <a:srgbClr val="CCCC00"/>
            </a:solidFill>
            <a:prstDash val="dash"/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DE81FD71-38F9-13B1-38DA-5F39AB90BA05}"/>
              </a:ext>
            </a:extLst>
          </p:cNvPr>
          <p:cNvSpPr txBox="1"/>
          <p:nvPr/>
        </p:nvSpPr>
        <p:spPr>
          <a:xfrm>
            <a:off x="8211553" y="6594335"/>
            <a:ext cx="1973601" cy="261610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（現金の調定・入金）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A3AC0D4-149C-01A7-001E-9466CE5E13B1}"/>
              </a:ext>
            </a:extLst>
          </p:cNvPr>
          <p:cNvSpPr/>
          <p:nvPr/>
        </p:nvSpPr>
        <p:spPr bwMode="white">
          <a:xfrm>
            <a:off x="7099897" y="2485691"/>
            <a:ext cx="252000" cy="122400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保守・サポート</a:t>
            </a:r>
          </a:p>
        </p:txBody>
      </p: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92C1F069-945D-4386-F29B-80086203E621}"/>
              </a:ext>
            </a:extLst>
          </p:cNvPr>
          <p:cNvGrpSpPr/>
          <p:nvPr/>
        </p:nvGrpSpPr>
        <p:grpSpPr>
          <a:xfrm flipH="1">
            <a:off x="7064729" y="5098894"/>
            <a:ext cx="2029797" cy="1265985"/>
            <a:chOff x="6996718" y="5124475"/>
            <a:chExt cx="2045622" cy="1265985"/>
          </a:xfrm>
        </p:grpSpPr>
        <p:sp>
          <p:nvSpPr>
            <p:cNvPr id="110" name="テキスト ボックス 109">
              <a:extLst>
                <a:ext uri="{FF2B5EF4-FFF2-40B4-BE49-F238E27FC236}">
                  <a16:creationId xmlns:a16="http://schemas.microsoft.com/office/drawing/2014/main" id="{FB396FF7-0A34-D99B-FF3E-F4E0FDECBE68}"/>
                </a:ext>
              </a:extLst>
            </p:cNvPr>
            <p:cNvSpPr txBox="1"/>
            <p:nvPr/>
          </p:nvSpPr>
          <p:spPr>
            <a:xfrm>
              <a:off x="6996718" y="5959573"/>
              <a:ext cx="2045622" cy="430887"/>
            </a:xfrm>
            <a:prstGeom prst="rect">
              <a:avLst/>
            </a:prstGeom>
            <a:noFill/>
            <a:ln w="6350">
              <a:noFill/>
            </a:ln>
          </p:spPr>
          <p:txBody>
            <a:bodyPr wrap="square" rtlCol="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レシート出力機能</a:t>
              </a:r>
              <a:endPara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lvl="0" algn="ctr">
                <a:defRPr/>
              </a:pPr>
              <a:r>
                <a:rPr lang="ja-JP" altLang="en-US" sz="11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（申請者保管用・県保管用）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6DAC431F-0C10-ACB7-2B7E-291F63ABD0D6}"/>
                </a:ext>
              </a:extLst>
            </p:cNvPr>
            <p:cNvGrpSpPr/>
            <p:nvPr/>
          </p:nvGrpSpPr>
          <p:grpSpPr>
            <a:xfrm>
              <a:off x="7691352" y="5124475"/>
              <a:ext cx="687590" cy="801723"/>
              <a:chOff x="6544098" y="2479208"/>
              <a:chExt cx="687590" cy="801723"/>
            </a:xfrm>
          </p:grpSpPr>
          <p:pic>
            <p:nvPicPr>
              <p:cNvPr id="111" name="図 110" descr="ナイフ が含まれている画像&#10;&#10;AI によって生成されたコンテンツは間違っている可能性があります。">
                <a:extLst>
                  <a:ext uri="{FF2B5EF4-FFF2-40B4-BE49-F238E27FC236}">
                    <a16:creationId xmlns:a16="http://schemas.microsoft.com/office/drawing/2014/main" id="{1236679D-1646-2943-BB2E-575C437062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557850" y="2479208"/>
                <a:ext cx="673838" cy="641831"/>
              </a:xfrm>
              <a:prstGeom prst="rect">
                <a:avLst/>
              </a:prstGeom>
            </p:spPr>
          </p:pic>
          <p:pic>
            <p:nvPicPr>
              <p:cNvPr id="112" name="図 111" descr="ナイフ が含まれている画像&#10;&#10;AI によって生成されたコンテンツは間違っている可能性があります。">
                <a:extLst>
                  <a:ext uri="{FF2B5EF4-FFF2-40B4-BE49-F238E27FC236}">
                    <a16:creationId xmlns:a16="http://schemas.microsoft.com/office/drawing/2014/main" id="{81E6EE74-C1DE-A895-3717-F7E1754520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544098" y="2639100"/>
                <a:ext cx="673838" cy="641831"/>
              </a:xfrm>
              <a:prstGeom prst="rect">
                <a:avLst/>
              </a:prstGeom>
            </p:spPr>
          </p:pic>
        </p:grpSp>
      </p:grp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32B202F1-7B9A-B0F8-C8B0-F4B8C2BFA224}"/>
              </a:ext>
            </a:extLst>
          </p:cNvPr>
          <p:cNvSpPr txBox="1"/>
          <p:nvPr/>
        </p:nvSpPr>
        <p:spPr bwMode="white">
          <a:xfrm>
            <a:off x="1698203" y="2749004"/>
            <a:ext cx="756000" cy="2160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（出力）</a:t>
            </a:r>
          </a:p>
        </p:txBody>
      </p:sp>
      <p:cxnSp>
        <p:nvCxnSpPr>
          <p:cNvPr id="83" name="直線矢印コネクタ 82">
            <a:extLst>
              <a:ext uri="{FF2B5EF4-FFF2-40B4-BE49-F238E27FC236}">
                <a16:creationId xmlns:a16="http://schemas.microsoft.com/office/drawing/2014/main" id="{6BFB4F58-D0B3-A03A-5AA5-1959F5D5380A}"/>
              </a:ext>
            </a:extLst>
          </p:cNvPr>
          <p:cNvCxnSpPr>
            <a:cxnSpLocks/>
          </p:cNvCxnSpPr>
          <p:nvPr/>
        </p:nvCxnSpPr>
        <p:spPr bwMode="auto">
          <a:xfrm>
            <a:off x="1687160" y="2944697"/>
            <a:ext cx="792000" cy="0"/>
          </a:xfrm>
          <a:prstGeom prst="straightConnector1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190125DF-A1F7-9B6D-670C-ED42F41CB2C9}"/>
              </a:ext>
            </a:extLst>
          </p:cNvPr>
          <p:cNvGrpSpPr/>
          <p:nvPr/>
        </p:nvGrpSpPr>
        <p:grpSpPr>
          <a:xfrm>
            <a:off x="3264234" y="4372337"/>
            <a:ext cx="2037141" cy="620153"/>
            <a:chOff x="3823688" y="5665688"/>
            <a:chExt cx="839517" cy="952370"/>
          </a:xfrm>
          <a:solidFill>
            <a:schemeClr val="bg1">
              <a:lumMod val="85000"/>
            </a:schemeClr>
          </a:solidFill>
        </p:grpSpPr>
        <p:sp>
          <p:nvSpPr>
            <p:cNvPr id="119" name="テキスト ボックス 118">
              <a:extLst>
                <a:ext uri="{FF2B5EF4-FFF2-40B4-BE49-F238E27FC236}">
                  <a16:creationId xmlns:a16="http://schemas.microsoft.com/office/drawing/2014/main" id="{26A8E01C-34D6-6D7D-235D-469124000CD1}"/>
                </a:ext>
              </a:extLst>
            </p:cNvPr>
            <p:cNvSpPr txBox="1"/>
            <p:nvPr/>
          </p:nvSpPr>
          <p:spPr>
            <a:xfrm>
              <a:off x="3823688" y="5696385"/>
              <a:ext cx="839517" cy="921673"/>
            </a:xfrm>
            <a:prstGeom prst="rect">
              <a:avLst/>
            </a:prstGeom>
            <a:noFill/>
            <a:ln w="6350">
              <a:noFill/>
            </a:ln>
          </p:spPr>
          <p:txBody>
            <a:bodyPr wrap="square" rtlCol="0" anchor="ctr" anchorCtr="0">
              <a:spAutoFit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11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（窓口で申請者に支払用</a:t>
              </a:r>
              <a:endParaRPr lang="en-US" altLang="ja-JP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11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　コードを配付し、申請者</a:t>
              </a:r>
              <a:endParaRPr lang="en-US" altLang="ja-JP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11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　が決済端末で</a:t>
              </a:r>
              <a:r>
                <a:rPr kumimoji="1" lang="ja-JP" altLang="en-US" sz="1100" i="0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読取･納付）</a:t>
              </a:r>
            </a:p>
          </p:txBody>
        </p:sp>
        <p:cxnSp>
          <p:nvCxnSpPr>
            <p:cNvPr id="118" name="直線矢印コネクタ 117">
              <a:extLst>
                <a:ext uri="{FF2B5EF4-FFF2-40B4-BE49-F238E27FC236}">
                  <a16:creationId xmlns:a16="http://schemas.microsoft.com/office/drawing/2014/main" id="{B73A963A-DA8F-71D4-482E-FC222A453201}"/>
                </a:ext>
              </a:extLst>
            </p:cNvPr>
            <p:cNvCxnSpPr>
              <a:cxnSpLocks/>
            </p:cNvCxnSpPr>
            <p:nvPr/>
          </p:nvCxnSpPr>
          <p:spPr>
            <a:xfrm>
              <a:off x="3878017" y="5665688"/>
              <a:ext cx="697282" cy="0"/>
            </a:xfrm>
            <a:prstGeom prst="straightConnector1">
              <a:avLst/>
            </a:prstGeom>
            <a:grpFill/>
            <a:ln w="28575"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5" name="直線矢印コネクタ 164">
            <a:extLst>
              <a:ext uri="{FF2B5EF4-FFF2-40B4-BE49-F238E27FC236}">
                <a16:creationId xmlns:a16="http://schemas.microsoft.com/office/drawing/2014/main" id="{FD02FB4B-2EA8-037B-0996-BEA44509ACE5}"/>
              </a:ext>
            </a:extLst>
          </p:cNvPr>
          <p:cNvCxnSpPr>
            <a:cxnSpLocks/>
          </p:cNvCxnSpPr>
          <p:nvPr/>
        </p:nvCxnSpPr>
        <p:spPr>
          <a:xfrm>
            <a:off x="8451350" y="5460938"/>
            <a:ext cx="792000" cy="3980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olid"/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テキスト ボックス 167">
            <a:extLst>
              <a:ext uri="{FF2B5EF4-FFF2-40B4-BE49-F238E27FC236}">
                <a16:creationId xmlns:a16="http://schemas.microsoft.com/office/drawing/2014/main" id="{8DD96114-0AAF-D898-3BD3-FD9325485AAA}"/>
              </a:ext>
            </a:extLst>
          </p:cNvPr>
          <p:cNvSpPr txBox="1"/>
          <p:nvPr/>
        </p:nvSpPr>
        <p:spPr>
          <a:xfrm>
            <a:off x="8841642" y="5929522"/>
            <a:ext cx="2017164" cy="430887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（申請者は窓口にレシートを</a:t>
            </a:r>
            <a:endParaRPr kumimoji="1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提出し、</a:t>
            </a: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職員が</a:t>
            </a: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納付確認）</a:t>
            </a:r>
          </a:p>
        </p:txBody>
      </p:sp>
      <p:pic>
        <p:nvPicPr>
          <p:cNvPr id="173" name="図 172" descr="ナイフ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895B9811-F76A-B2F1-C168-E962044D3B74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563805" y="5432875"/>
            <a:ext cx="426269" cy="419996"/>
          </a:xfrm>
          <a:prstGeom prst="rect">
            <a:avLst/>
          </a:prstGeom>
        </p:spPr>
      </p:pic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DE2AFB62-50A7-6733-3D12-19AC6C833D3C}"/>
              </a:ext>
            </a:extLst>
          </p:cNvPr>
          <p:cNvGrpSpPr/>
          <p:nvPr/>
        </p:nvGrpSpPr>
        <p:grpSpPr>
          <a:xfrm>
            <a:off x="3568546" y="3300264"/>
            <a:ext cx="1306156" cy="1090640"/>
            <a:chOff x="3269618" y="3053258"/>
            <a:chExt cx="1306156" cy="1090640"/>
          </a:xfrm>
        </p:grpSpPr>
        <p:pic>
          <p:nvPicPr>
            <p:cNvPr id="178" name="図 177" descr="おもちゃ, 人形 が含まれている画像&#10;&#10;AI によって生成されたコンテンツは間違っている可能性があります。">
              <a:extLst>
                <a:ext uri="{FF2B5EF4-FFF2-40B4-BE49-F238E27FC236}">
                  <a16:creationId xmlns:a16="http://schemas.microsoft.com/office/drawing/2014/main" id="{338708CE-B966-FFE0-5572-EE6786AFD3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269618" y="3053258"/>
              <a:ext cx="1306156" cy="1090640"/>
            </a:xfrm>
            <a:prstGeom prst="rect">
              <a:avLst/>
            </a:prstGeom>
          </p:spPr>
        </p:pic>
        <p:pic>
          <p:nvPicPr>
            <p:cNvPr id="190" name="図 189">
              <a:extLst>
                <a:ext uri="{FF2B5EF4-FFF2-40B4-BE49-F238E27FC236}">
                  <a16:creationId xmlns:a16="http://schemas.microsoft.com/office/drawing/2014/main" id="{26C8878F-B007-766C-94B1-012694BB18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33848" y="3534760"/>
              <a:ext cx="290173" cy="378217"/>
            </a:xfrm>
            <a:prstGeom prst="rect">
              <a:avLst/>
            </a:prstGeom>
          </p:spPr>
        </p:pic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16AEFDCB-2701-A0DB-195C-338600A414CF}"/>
              </a:ext>
            </a:extLst>
          </p:cNvPr>
          <p:cNvGrpSpPr/>
          <p:nvPr/>
        </p:nvGrpSpPr>
        <p:grpSpPr>
          <a:xfrm>
            <a:off x="2048889" y="2495696"/>
            <a:ext cx="1368000" cy="839919"/>
            <a:chOff x="2022513" y="2495696"/>
            <a:chExt cx="1368000" cy="839919"/>
          </a:xfrm>
        </p:grpSpPr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9E000FB8-EFDC-EE74-E58A-28E9DB081309}"/>
                </a:ext>
              </a:extLst>
            </p:cNvPr>
            <p:cNvSpPr txBox="1"/>
            <p:nvPr/>
          </p:nvSpPr>
          <p:spPr>
            <a:xfrm>
              <a:off x="2022513" y="2495696"/>
              <a:ext cx="136800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支払用コード</a:t>
              </a:r>
            </a:p>
          </p:txBody>
        </p:sp>
        <p:pic>
          <p:nvPicPr>
            <p:cNvPr id="192" name="図 191">
              <a:extLst>
                <a:ext uri="{FF2B5EF4-FFF2-40B4-BE49-F238E27FC236}">
                  <a16:creationId xmlns:a16="http://schemas.microsoft.com/office/drawing/2014/main" id="{2C19CC7F-CA31-0D63-1E52-7E73F0F93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85078" y="2719310"/>
              <a:ext cx="472837" cy="616305"/>
            </a:xfrm>
            <a:prstGeom prst="rect">
              <a:avLst/>
            </a:prstGeom>
          </p:spPr>
        </p:pic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1E1C684E-35E7-9D8A-9E8C-3A8AAD1B3D9C}"/>
              </a:ext>
            </a:extLst>
          </p:cNvPr>
          <p:cNvGrpSpPr/>
          <p:nvPr/>
        </p:nvGrpSpPr>
        <p:grpSpPr>
          <a:xfrm>
            <a:off x="2140717" y="4452437"/>
            <a:ext cx="1250435" cy="834396"/>
            <a:chOff x="2116200" y="2501219"/>
            <a:chExt cx="1250435" cy="834396"/>
          </a:xfrm>
        </p:grpSpPr>
        <p:pic>
          <p:nvPicPr>
            <p:cNvPr id="200" name="図 199">
              <a:extLst>
                <a:ext uri="{FF2B5EF4-FFF2-40B4-BE49-F238E27FC236}">
                  <a16:creationId xmlns:a16="http://schemas.microsoft.com/office/drawing/2014/main" id="{A8CBF580-2042-995F-F2CE-2D3B8422C3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03932" y="2719310"/>
              <a:ext cx="472837" cy="616305"/>
            </a:xfrm>
            <a:prstGeom prst="rect">
              <a:avLst/>
            </a:prstGeom>
          </p:spPr>
        </p:pic>
        <p:sp>
          <p:nvSpPr>
            <p:cNvPr id="199" name="テキスト ボックス 198">
              <a:extLst>
                <a:ext uri="{FF2B5EF4-FFF2-40B4-BE49-F238E27FC236}">
                  <a16:creationId xmlns:a16="http://schemas.microsoft.com/office/drawing/2014/main" id="{71D209D6-1DBD-78ED-61AC-DC8569FFB20F}"/>
                </a:ext>
              </a:extLst>
            </p:cNvPr>
            <p:cNvSpPr txBox="1"/>
            <p:nvPr/>
          </p:nvSpPr>
          <p:spPr>
            <a:xfrm>
              <a:off x="2116200" y="2501219"/>
              <a:ext cx="125043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警察支払用コード</a:t>
              </a:r>
            </a:p>
          </p:txBody>
        </p:sp>
      </p:grp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D59CD841-790A-B91F-2452-BA2065D950EF}"/>
              </a:ext>
            </a:extLst>
          </p:cNvPr>
          <p:cNvCxnSpPr>
            <a:cxnSpLocks/>
            <a:stCxn id="63" idx="3"/>
          </p:cNvCxnSpPr>
          <p:nvPr/>
        </p:nvCxnSpPr>
        <p:spPr>
          <a:xfrm>
            <a:off x="1638492" y="4334783"/>
            <a:ext cx="867343" cy="491615"/>
          </a:xfrm>
          <a:prstGeom prst="straightConnector1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5A51388C-D9B4-E66B-53B8-1B445CD7121B}"/>
              </a:ext>
            </a:extLst>
          </p:cNvPr>
          <p:cNvCxnSpPr>
            <a:cxnSpLocks/>
            <a:endCxn id="144" idx="0"/>
          </p:cNvCxnSpPr>
          <p:nvPr/>
        </p:nvCxnSpPr>
        <p:spPr>
          <a:xfrm flipH="1">
            <a:off x="425728" y="820340"/>
            <a:ext cx="2774566" cy="3621618"/>
          </a:xfrm>
          <a:prstGeom prst="straightConnector1">
            <a:avLst/>
          </a:prstGeom>
          <a:ln w="28575">
            <a:solidFill>
              <a:schemeClr val="tx2">
                <a:lumMod val="75000"/>
                <a:lumOff val="25000"/>
              </a:schemeClr>
            </a:solidFill>
            <a:prstDash val="sysDot"/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3" name="テキスト ボックス 252">
            <a:extLst>
              <a:ext uri="{FF2B5EF4-FFF2-40B4-BE49-F238E27FC236}">
                <a16:creationId xmlns:a16="http://schemas.microsoft.com/office/drawing/2014/main" id="{1E0DB52E-3FC5-6AF4-9B25-C68499B1ABC0}"/>
              </a:ext>
            </a:extLst>
          </p:cNvPr>
          <p:cNvSpPr txBox="1"/>
          <p:nvPr/>
        </p:nvSpPr>
        <p:spPr bwMode="white">
          <a:xfrm>
            <a:off x="1003151" y="1330112"/>
            <a:ext cx="1902924" cy="43088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square" rtlCol="0" anchor="ctr" anchorCtr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読込可能な支払用コードの</a:t>
            </a:r>
            <a:endParaRPr kumimoji="1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レイアウトの提示</a:t>
            </a:r>
            <a:endParaRPr kumimoji="1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4DD30494-D317-51CA-0813-9542FFDE88E5}"/>
              </a:ext>
            </a:extLst>
          </p:cNvPr>
          <p:cNvSpPr txBox="1"/>
          <p:nvPr/>
        </p:nvSpPr>
        <p:spPr>
          <a:xfrm>
            <a:off x="1936996" y="5564273"/>
            <a:ext cx="2241276" cy="108298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marL="0" marR="0" lvl="0" indent="-180000" algn="l" defTabSz="9144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警察施設での</a:t>
            </a:r>
            <a:r>
              <a:rPr lang="ja-JP" altLang="en-US" sz="10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納付に係る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仕様</a:t>
            </a:r>
            <a:endParaRPr kumimoji="1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-180000" algn="l" defTabSz="9144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①複数の手数料納付に必要な情報が</a:t>
            </a:r>
          </a:p>
          <a:p>
            <a:pPr marL="0" marR="0" lvl="0" indent="-180000" algn="l" defTabSz="9144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一つのコード</a:t>
            </a:r>
            <a:r>
              <a:rPr lang="ja-JP" altLang="en-US" sz="1000" spc="-9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（警察支払用コード）</a:t>
            </a:r>
            <a:endParaRPr lang="en-US" altLang="ja-JP" sz="1000" spc="-9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-180000" algn="l" defTabSz="9144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00" spc="-9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にまとめられた上で読取・納付が</a:t>
            </a:r>
            <a:endParaRPr lang="en-US" altLang="ja-JP" sz="10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-180000" algn="l" defTabSz="9144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できること。</a:t>
            </a:r>
          </a:p>
          <a:p>
            <a:pPr marL="0" marR="0" lvl="0" indent="-180000" algn="l" defTabSz="9144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②①でまとめられた手数料の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納付状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-180000" algn="l" defTabSz="9144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況</a:t>
            </a:r>
            <a:r>
              <a:rPr lang="ja-JP" altLang="en-US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を一括して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確認できる</a:t>
            </a:r>
            <a:r>
              <a:rPr lang="ja-JP" altLang="en-US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こと</a:t>
            </a: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F1A9764-6701-8221-A9DD-151AA11F4FCE}"/>
              </a:ext>
            </a:extLst>
          </p:cNvPr>
          <p:cNvSpPr txBox="1"/>
          <p:nvPr/>
        </p:nvSpPr>
        <p:spPr bwMode="white">
          <a:xfrm rot="20162815">
            <a:off x="1622008" y="5168222"/>
            <a:ext cx="756000" cy="2160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（出力）</a:t>
            </a:r>
          </a:p>
        </p:txBody>
      </p: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0365477C-2DF4-E152-B086-EC7CCE01C957}"/>
              </a:ext>
            </a:extLst>
          </p:cNvPr>
          <p:cNvGrpSpPr/>
          <p:nvPr/>
        </p:nvGrpSpPr>
        <p:grpSpPr>
          <a:xfrm>
            <a:off x="550070" y="5139460"/>
            <a:ext cx="1612345" cy="1159163"/>
            <a:chOff x="188085" y="4967505"/>
            <a:chExt cx="2084236" cy="1444789"/>
          </a:xfrm>
        </p:grpSpPr>
        <p:pic>
          <p:nvPicPr>
            <p:cNvPr id="66" name="図 65">
              <a:extLst>
                <a:ext uri="{FF2B5EF4-FFF2-40B4-BE49-F238E27FC236}">
                  <a16:creationId xmlns:a16="http://schemas.microsoft.com/office/drawing/2014/main" id="{FEA12623-0DF9-9803-A710-2F030E734E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67394" y="4967505"/>
              <a:ext cx="789323" cy="1070787"/>
            </a:xfrm>
            <a:prstGeom prst="rect">
              <a:avLst/>
            </a:prstGeom>
          </p:spPr>
        </p:pic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6CE4AB18-D408-AFE8-72A5-D2B704C7A02D}"/>
                </a:ext>
              </a:extLst>
            </p:cNvPr>
            <p:cNvSpPr txBox="1"/>
            <p:nvPr/>
          </p:nvSpPr>
          <p:spPr>
            <a:xfrm>
              <a:off x="188085" y="6086221"/>
              <a:ext cx="2084236" cy="326073"/>
            </a:xfrm>
            <a:prstGeom prst="rect">
              <a:avLst/>
            </a:prstGeom>
            <a:noFill/>
            <a:ln w="635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免許手続自動受付機</a:t>
              </a:r>
              <a:endPara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6924E19-4734-DF51-5BC0-F6F7D81900F7}"/>
              </a:ext>
            </a:extLst>
          </p:cNvPr>
          <p:cNvSpPr txBox="1"/>
          <p:nvPr/>
        </p:nvSpPr>
        <p:spPr>
          <a:xfrm>
            <a:off x="2479250" y="16029"/>
            <a:ext cx="7239588" cy="324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ja-JP" sz="2000" b="1" spc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決済端末の標準的な運用方法</a:t>
            </a:r>
            <a:endParaRPr kumimoji="1" lang="ja-JP" altLang="en-US" sz="2000" b="1" spc="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87049273-E3FC-3DB5-7DAD-F762C41A4B1B}"/>
              </a:ext>
            </a:extLst>
          </p:cNvPr>
          <p:cNvSpPr txBox="1"/>
          <p:nvPr/>
        </p:nvSpPr>
        <p:spPr>
          <a:xfrm>
            <a:off x="11384499" y="-2623"/>
            <a:ext cx="802871" cy="400110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別添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6D51D628-F37F-582C-D6F2-83CD1DD5DA25}"/>
              </a:ext>
            </a:extLst>
          </p:cNvPr>
          <p:cNvGrpSpPr/>
          <p:nvPr/>
        </p:nvGrpSpPr>
        <p:grpSpPr bwMode="white">
          <a:xfrm>
            <a:off x="7718736" y="3411370"/>
            <a:ext cx="900000" cy="676318"/>
            <a:chOff x="6113549" y="1222020"/>
            <a:chExt cx="1260863" cy="947944"/>
          </a:xfrm>
        </p:grpSpPr>
        <p:pic>
          <p:nvPicPr>
            <p:cNvPr id="56" name="図 55">
              <a:extLst>
                <a:ext uri="{FF2B5EF4-FFF2-40B4-BE49-F238E27FC236}">
                  <a16:creationId xmlns:a16="http://schemas.microsoft.com/office/drawing/2014/main" id="{8C606F1C-8C9B-08F5-C6B8-226E2BAEA2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white">
            <a:xfrm>
              <a:off x="6448382" y="1222020"/>
              <a:ext cx="560524" cy="650484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542D9274-CF1A-AEFD-75B6-CE4881B849B5}"/>
                </a:ext>
              </a:extLst>
            </p:cNvPr>
            <p:cNvSpPr txBox="1"/>
            <p:nvPr/>
          </p:nvSpPr>
          <p:spPr bwMode="white">
            <a:xfrm>
              <a:off x="6113549" y="1867213"/>
              <a:ext cx="1260863" cy="302751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txBody>
            <a:bodyPr wrap="square" rtlCol="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決済データ</a:t>
              </a:r>
            </a:p>
          </p:txBody>
        </p:sp>
      </p:grp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D6C931C2-5707-5CAA-8B83-1DF4F3A19EA7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7216210" y="3781537"/>
            <a:ext cx="2084439" cy="587740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olid"/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4395BDC9-CE48-7FFB-FE49-7AD883DA8399}"/>
              </a:ext>
            </a:extLst>
          </p:cNvPr>
          <p:cNvCxnSpPr>
            <a:cxnSpLocks/>
            <a:stCxn id="66" idx="3"/>
          </p:cNvCxnSpPr>
          <p:nvPr/>
        </p:nvCxnSpPr>
        <p:spPr>
          <a:xfrm flipV="1">
            <a:off x="1608831" y="5163547"/>
            <a:ext cx="888212" cy="405463"/>
          </a:xfrm>
          <a:prstGeom prst="straightConnector1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0115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2652</TotalTime>
  <Words>240</Words>
  <Application>Microsoft Office PowerPoint</Application>
  <PresentationFormat>ワイド画面</PresentationFormat>
  <Paragraphs>60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牧島</cp:lastModifiedBy>
  <cp:revision>68</cp:revision>
  <cp:lastPrinted>2026-01-14T08:10:54Z</cp:lastPrinted>
  <dcterms:created xsi:type="dcterms:W3CDTF">2025-12-09T13:10:35Z</dcterms:created>
  <dcterms:modified xsi:type="dcterms:W3CDTF">2026-02-03T06:11:33Z</dcterms:modified>
</cp:coreProperties>
</file>