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4" r:id="rId1"/>
  </p:sldMasterIdLst>
  <p:notesMasterIdLst>
    <p:notesMasterId r:id="rId56"/>
  </p:notesMasterIdLst>
  <p:handoutMasterIdLst>
    <p:handoutMasterId r:id="rId57"/>
  </p:handoutMasterIdLst>
  <p:sldIdLst>
    <p:sldId id="878" r:id="rId2"/>
    <p:sldId id="648" r:id="rId3"/>
    <p:sldId id="971" r:id="rId4"/>
    <p:sldId id="970" r:id="rId5"/>
    <p:sldId id="986" r:id="rId6"/>
    <p:sldId id="927" r:id="rId7"/>
    <p:sldId id="926" r:id="rId8"/>
    <p:sldId id="928" r:id="rId9"/>
    <p:sldId id="933" r:id="rId10"/>
    <p:sldId id="934" r:id="rId11"/>
    <p:sldId id="929" r:id="rId12"/>
    <p:sldId id="930" r:id="rId13"/>
    <p:sldId id="931" r:id="rId14"/>
    <p:sldId id="932" r:id="rId15"/>
    <p:sldId id="941" r:id="rId16"/>
    <p:sldId id="935" r:id="rId17"/>
    <p:sldId id="896" r:id="rId18"/>
    <p:sldId id="897" r:id="rId19"/>
    <p:sldId id="936" r:id="rId20"/>
    <p:sldId id="937" r:id="rId21"/>
    <p:sldId id="938" r:id="rId22"/>
    <p:sldId id="939" r:id="rId23"/>
    <p:sldId id="940" r:id="rId24"/>
    <p:sldId id="987" r:id="rId25"/>
    <p:sldId id="988" r:id="rId26"/>
    <p:sldId id="989" r:id="rId27"/>
    <p:sldId id="990" r:id="rId28"/>
    <p:sldId id="991" r:id="rId29"/>
    <p:sldId id="992" r:id="rId30"/>
    <p:sldId id="993" r:id="rId31"/>
    <p:sldId id="994" r:id="rId32"/>
    <p:sldId id="995" r:id="rId33"/>
    <p:sldId id="996" r:id="rId34"/>
    <p:sldId id="997" r:id="rId35"/>
    <p:sldId id="998" r:id="rId36"/>
    <p:sldId id="999" r:id="rId37"/>
    <p:sldId id="1000" r:id="rId38"/>
    <p:sldId id="1001" r:id="rId39"/>
    <p:sldId id="1002" r:id="rId40"/>
    <p:sldId id="1003" r:id="rId41"/>
    <p:sldId id="1004" r:id="rId42"/>
    <p:sldId id="1005" r:id="rId43"/>
    <p:sldId id="1006" r:id="rId44"/>
    <p:sldId id="1007" r:id="rId45"/>
    <p:sldId id="1008" r:id="rId46"/>
    <p:sldId id="1009" r:id="rId47"/>
    <p:sldId id="1010" r:id="rId48"/>
    <p:sldId id="1011" r:id="rId49"/>
    <p:sldId id="1012" r:id="rId50"/>
    <p:sldId id="1013" r:id="rId51"/>
    <p:sldId id="1014" r:id="rId52"/>
    <p:sldId id="1015" r:id="rId53"/>
    <p:sldId id="1016" r:id="rId54"/>
    <p:sldId id="1017" r:id="rId55"/>
  </p:sldIdLst>
  <p:sldSz cx="9144000" cy="6858000" type="screen4x3"/>
  <p:notesSz cx="6807200" cy="9939338"/>
  <p:defaultTextStyle>
    <a:defPPr>
      <a:defRPr lang="en-US"/>
    </a:defPPr>
    <a:lvl1pPr algn="ctr" rtl="0" fontAlgn="base">
      <a:spcBef>
        <a:spcPct val="0"/>
      </a:spcBef>
      <a:spcAft>
        <a:spcPct val="0"/>
      </a:spcAft>
      <a:defRPr sz="3600" kern="1200">
        <a:solidFill>
          <a:schemeClr val="tx1"/>
        </a:solidFill>
        <a:latin typeface="Times New Roman" pitchFamily="18" charset="0"/>
        <a:ea typeface="Osaka"/>
        <a:cs typeface="Osaka"/>
      </a:defRPr>
    </a:lvl1pPr>
    <a:lvl2pPr marL="457200" algn="ctr" rtl="0" fontAlgn="base">
      <a:spcBef>
        <a:spcPct val="0"/>
      </a:spcBef>
      <a:spcAft>
        <a:spcPct val="0"/>
      </a:spcAft>
      <a:defRPr sz="3600" kern="1200">
        <a:solidFill>
          <a:schemeClr val="tx1"/>
        </a:solidFill>
        <a:latin typeface="Times New Roman" pitchFamily="18" charset="0"/>
        <a:ea typeface="Osaka"/>
        <a:cs typeface="Osaka"/>
      </a:defRPr>
    </a:lvl2pPr>
    <a:lvl3pPr marL="914400" algn="ctr" rtl="0" fontAlgn="base">
      <a:spcBef>
        <a:spcPct val="0"/>
      </a:spcBef>
      <a:spcAft>
        <a:spcPct val="0"/>
      </a:spcAft>
      <a:defRPr sz="3600" kern="1200">
        <a:solidFill>
          <a:schemeClr val="tx1"/>
        </a:solidFill>
        <a:latin typeface="Times New Roman" pitchFamily="18" charset="0"/>
        <a:ea typeface="Osaka"/>
        <a:cs typeface="Osaka"/>
      </a:defRPr>
    </a:lvl3pPr>
    <a:lvl4pPr marL="1371600" algn="ctr" rtl="0" fontAlgn="base">
      <a:spcBef>
        <a:spcPct val="0"/>
      </a:spcBef>
      <a:spcAft>
        <a:spcPct val="0"/>
      </a:spcAft>
      <a:defRPr sz="3600" kern="1200">
        <a:solidFill>
          <a:schemeClr val="tx1"/>
        </a:solidFill>
        <a:latin typeface="Times New Roman" pitchFamily="18" charset="0"/>
        <a:ea typeface="Osaka"/>
        <a:cs typeface="Osaka"/>
      </a:defRPr>
    </a:lvl4pPr>
    <a:lvl5pPr marL="1828800" algn="ctr" rtl="0" fontAlgn="base">
      <a:spcBef>
        <a:spcPct val="0"/>
      </a:spcBef>
      <a:spcAft>
        <a:spcPct val="0"/>
      </a:spcAft>
      <a:defRPr sz="3600" kern="1200">
        <a:solidFill>
          <a:schemeClr val="tx1"/>
        </a:solidFill>
        <a:latin typeface="Times New Roman" pitchFamily="18" charset="0"/>
        <a:ea typeface="Osaka"/>
        <a:cs typeface="Osaka"/>
      </a:defRPr>
    </a:lvl5pPr>
    <a:lvl6pPr marL="2286000" algn="l" defTabSz="914400" rtl="0" eaLnBrk="1" latinLnBrk="0" hangingPunct="1">
      <a:defRPr sz="3600" kern="1200">
        <a:solidFill>
          <a:schemeClr val="tx1"/>
        </a:solidFill>
        <a:latin typeface="Times New Roman" pitchFamily="18" charset="0"/>
        <a:ea typeface="Osaka"/>
        <a:cs typeface="Osaka"/>
      </a:defRPr>
    </a:lvl6pPr>
    <a:lvl7pPr marL="2743200" algn="l" defTabSz="914400" rtl="0" eaLnBrk="1" latinLnBrk="0" hangingPunct="1">
      <a:defRPr sz="3600" kern="1200">
        <a:solidFill>
          <a:schemeClr val="tx1"/>
        </a:solidFill>
        <a:latin typeface="Times New Roman" pitchFamily="18" charset="0"/>
        <a:ea typeface="Osaka"/>
        <a:cs typeface="Osaka"/>
      </a:defRPr>
    </a:lvl7pPr>
    <a:lvl8pPr marL="3200400" algn="l" defTabSz="914400" rtl="0" eaLnBrk="1" latinLnBrk="0" hangingPunct="1">
      <a:defRPr sz="3600" kern="1200">
        <a:solidFill>
          <a:schemeClr val="tx1"/>
        </a:solidFill>
        <a:latin typeface="Times New Roman" pitchFamily="18" charset="0"/>
        <a:ea typeface="Osaka"/>
        <a:cs typeface="Osaka"/>
      </a:defRPr>
    </a:lvl8pPr>
    <a:lvl9pPr marL="3657600" algn="l" defTabSz="914400" rtl="0" eaLnBrk="1" latinLnBrk="0" hangingPunct="1">
      <a:defRPr sz="3600" kern="1200">
        <a:solidFill>
          <a:schemeClr val="tx1"/>
        </a:solidFill>
        <a:latin typeface="Times New Roman" pitchFamily="18" charset="0"/>
        <a:ea typeface="Osaka"/>
        <a:cs typeface="Osaka"/>
      </a:defRPr>
    </a:lvl9pPr>
  </p:defaultTextStyle>
  <p:modifyVerifier cryptProviderType="rsaAES" cryptAlgorithmClass="hash" cryptAlgorithmType="typeAny" cryptAlgorithmSid="14" spinCount="100000" saltData="hCDdOpELBoYeVLaWT47AzA==" hashData="voKeptH7gdjLw80RUFwBlLgJ+Xht1p0UCv9vPW4l8uej6g7pLWdhqjPo53Iy5hW4sWEM66OMlhLPFpKe8zHOe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a:srgbClr val="DEEBF7"/>
    <a:srgbClr val="FFDC6D"/>
    <a:srgbClr val="F69240"/>
    <a:srgbClr val="FFCCCC"/>
    <a:srgbClr val="D6FF8B"/>
    <a:srgbClr val="FF6699"/>
    <a:srgbClr val="FFD347"/>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32" autoAdjust="0"/>
    <p:restoredTop sz="96723" autoAdjust="0"/>
  </p:normalViewPr>
  <p:slideViewPr>
    <p:cSldViewPr snapToGrid="0">
      <p:cViewPr varScale="1">
        <p:scale>
          <a:sx n="59" d="100"/>
          <a:sy n="59" d="100"/>
        </p:scale>
        <p:origin x="102" y="138"/>
      </p:cViewPr>
      <p:guideLst>
        <p:guide orient="horz" pos="2160"/>
        <p:guide pos="2880"/>
      </p:guideLst>
    </p:cSldViewPr>
  </p:slideViewPr>
  <p:outlineViewPr>
    <p:cViewPr>
      <p:scale>
        <a:sx n="33" d="100"/>
        <a:sy n="33" d="100"/>
      </p:scale>
      <p:origin x="0" y="-10920"/>
    </p:cViewPr>
  </p:outlineViewPr>
  <p:notesTextViewPr>
    <p:cViewPr>
      <p:scale>
        <a:sx n="3" d="2"/>
        <a:sy n="3" d="2"/>
      </p:scale>
      <p:origin x="0" y="0"/>
    </p:cViewPr>
  </p:notesTextViewPr>
  <p:sorterViewPr>
    <p:cViewPr>
      <p:scale>
        <a:sx n="100" d="100"/>
        <a:sy n="100" d="100"/>
      </p:scale>
      <p:origin x="0" y="-4200"/>
    </p:cViewPr>
  </p:sorterViewPr>
  <p:notesViewPr>
    <p:cSldViewPr snapToGrid="0">
      <p:cViewPr varScale="1">
        <p:scale>
          <a:sx n="89" d="100"/>
          <a:sy n="89" d="100"/>
        </p:scale>
        <p:origin x="381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186994769242353E-2"/>
          <c:y val="7.6798478827444186E-2"/>
          <c:w val="0.96481683029862753"/>
          <c:h val="0.77400484631105726"/>
        </c:manualLayout>
      </c:layout>
      <c:barChart>
        <c:barDir val="col"/>
        <c:grouping val="stacked"/>
        <c:varyColors val="0"/>
        <c:ser>
          <c:idx val="0"/>
          <c:order val="0"/>
          <c:tx>
            <c:strRef>
              <c:f>Sheet2!$B$9</c:f>
              <c:strCache>
                <c:ptCount val="1"/>
                <c:pt idx="0">
                  <c:v>小学校</c:v>
                </c:pt>
              </c:strCache>
            </c:strRef>
          </c:tx>
          <c:spPr>
            <a:solidFill>
              <a:srgbClr val="5B9BD5">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lumMod val="60000"/>
                        <a:lumOff val="40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Sheet2!$D$8:$J$8</c:f>
              <c:strCache>
                <c:ptCount val="7"/>
                <c:pt idx="0">
                  <c:v>H25</c:v>
                </c:pt>
                <c:pt idx="1">
                  <c:v>H26</c:v>
                </c:pt>
                <c:pt idx="2">
                  <c:v>H27</c:v>
                </c:pt>
                <c:pt idx="3">
                  <c:v>H28</c:v>
                </c:pt>
                <c:pt idx="4">
                  <c:v>H29</c:v>
                </c:pt>
                <c:pt idx="5">
                  <c:v>H30</c:v>
                </c:pt>
                <c:pt idx="6">
                  <c:v>Ｒ元</c:v>
                </c:pt>
              </c:strCache>
            </c:strRef>
          </c:cat>
          <c:val>
            <c:numRef>
              <c:f>Sheet2!$D$9:$J$9</c:f>
              <c:numCache>
                <c:formatCode>General</c:formatCode>
                <c:ptCount val="7"/>
                <c:pt idx="0">
                  <c:v>41</c:v>
                </c:pt>
                <c:pt idx="1">
                  <c:v>63</c:v>
                </c:pt>
                <c:pt idx="2">
                  <c:v>71</c:v>
                </c:pt>
                <c:pt idx="3">
                  <c:v>87</c:v>
                </c:pt>
                <c:pt idx="4">
                  <c:v>78</c:v>
                </c:pt>
                <c:pt idx="5">
                  <c:v>73</c:v>
                </c:pt>
                <c:pt idx="6">
                  <c:v>91</c:v>
                </c:pt>
              </c:numCache>
            </c:numRef>
          </c:val>
          <c:extLst>
            <c:ext xmlns:c16="http://schemas.microsoft.com/office/drawing/2014/chart" uri="{C3380CC4-5D6E-409C-BE32-E72D297353CC}">
              <c16:uniqueId val="{00000000-11C1-4E90-B0FC-14AD70BC8047}"/>
            </c:ext>
          </c:extLst>
        </c:ser>
        <c:ser>
          <c:idx val="1"/>
          <c:order val="1"/>
          <c:tx>
            <c:strRef>
              <c:f>Sheet2!$B$10</c:f>
              <c:strCache>
                <c:ptCount val="1"/>
                <c:pt idx="0">
                  <c:v>中学校</c:v>
                </c:pt>
              </c:strCache>
            </c:strRef>
          </c:tx>
          <c:spPr>
            <a:solidFill>
              <a:srgbClr val="ED7D31">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Sheet2!$D$8:$J$8</c:f>
              <c:strCache>
                <c:ptCount val="7"/>
                <c:pt idx="0">
                  <c:v>H25</c:v>
                </c:pt>
                <c:pt idx="1">
                  <c:v>H26</c:v>
                </c:pt>
                <c:pt idx="2">
                  <c:v>H27</c:v>
                </c:pt>
                <c:pt idx="3">
                  <c:v>H28</c:v>
                </c:pt>
                <c:pt idx="4">
                  <c:v>H29</c:v>
                </c:pt>
                <c:pt idx="5">
                  <c:v>H30</c:v>
                </c:pt>
                <c:pt idx="6">
                  <c:v>Ｒ元</c:v>
                </c:pt>
              </c:strCache>
            </c:strRef>
          </c:cat>
          <c:val>
            <c:numRef>
              <c:f>Sheet2!$D$10:$J$10</c:f>
              <c:numCache>
                <c:formatCode>General</c:formatCode>
                <c:ptCount val="7"/>
                <c:pt idx="0">
                  <c:v>14</c:v>
                </c:pt>
                <c:pt idx="1">
                  <c:v>22</c:v>
                </c:pt>
                <c:pt idx="2">
                  <c:v>40</c:v>
                </c:pt>
                <c:pt idx="3">
                  <c:v>42</c:v>
                </c:pt>
                <c:pt idx="4">
                  <c:v>59</c:v>
                </c:pt>
                <c:pt idx="5">
                  <c:v>50</c:v>
                </c:pt>
                <c:pt idx="6">
                  <c:v>62</c:v>
                </c:pt>
              </c:numCache>
            </c:numRef>
          </c:val>
          <c:extLst>
            <c:ext xmlns:c16="http://schemas.microsoft.com/office/drawing/2014/chart" uri="{C3380CC4-5D6E-409C-BE32-E72D297353CC}">
              <c16:uniqueId val="{00000001-11C1-4E90-B0FC-14AD70BC8047}"/>
            </c:ext>
          </c:extLst>
        </c:ser>
        <c:dLbls>
          <c:dLblPos val="ctr"/>
          <c:showLegendKey val="0"/>
          <c:showVal val="1"/>
          <c:showCatName val="0"/>
          <c:showSerName val="0"/>
          <c:showPercent val="0"/>
          <c:showBubbleSize val="0"/>
        </c:dLbls>
        <c:gapWidth val="79"/>
        <c:overlap val="100"/>
        <c:axId val="-2026570368"/>
        <c:axId val="-2026575808"/>
      </c:barChart>
      <c:catAx>
        <c:axId val="-2026570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85000"/>
                    <a:lumOff val="1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2026575808"/>
        <c:crosses val="autoZero"/>
        <c:auto val="1"/>
        <c:lblAlgn val="ctr"/>
        <c:lblOffset val="100"/>
        <c:noMultiLvlLbl val="0"/>
      </c:catAx>
      <c:valAx>
        <c:axId val="-2026575808"/>
        <c:scaling>
          <c:orientation val="minMax"/>
        </c:scaling>
        <c:delete val="1"/>
        <c:axPos val="l"/>
        <c:numFmt formatCode="General" sourceLinked="1"/>
        <c:majorTickMark val="none"/>
        <c:minorTickMark val="none"/>
        <c:tickLblPos val="nextTo"/>
        <c:crossAx val="-2026570368"/>
        <c:crosses val="autoZero"/>
        <c:crossBetween val="between"/>
      </c:valAx>
      <c:spPr>
        <a:noFill/>
        <a:ln>
          <a:noFill/>
        </a:ln>
        <a:effectLst/>
      </c:spPr>
    </c:plotArea>
    <c:legend>
      <c:legendPos val="t"/>
      <c:layout>
        <c:manualLayout>
          <c:xMode val="edge"/>
          <c:yMode val="edge"/>
          <c:x val="0.34151092883441303"/>
          <c:y val="7.5790707273312663E-2"/>
          <c:w val="0.38551866137980023"/>
          <c:h val="0.1125122345155183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ja-JP" sz="3600" dirty="0">
                <a:latin typeface="UD デジタル 教科書体 NK-R" panose="02020400000000000000" pitchFamily="18" charset="-128"/>
                <a:ea typeface="UD デジタル 教科書体 NK-R" panose="02020400000000000000" pitchFamily="18" charset="-128"/>
              </a:rPr>
              <a:t>小学校</a:t>
            </a:r>
          </a:p>
        </c:rich>
      </c:tx>
      <c:layout>
        <c:manualLayout>
          <c:xMode val="edge"/>
          <c:yMode val="edge"/>
          <c:x val="0.32530242044808422"/>
          <c:y val="1.673228195168674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lumMod val="40000"/>
                  <a:lumOff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36C-41AE-8695-347611DCC15E}"/>
              </c:ext>
            </c:extLst>
          </c:dPt>
          <c:dPt>
            <c:idx val="1"/>
            <c:bubble3D val="0"/>
            <c:spPr>
              <a:solidFill>
                <a:schemeClr val="accent1">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36C-41AE-8695-347611DCC15E}"/>
              </c:ext>
            </c:extLst>
          </c:dPt>
          <c:dLbls>
            <c:dLbl>
              <c:idx val="0"/>
              <c:layout>
                <c:manualLayout>
                  <c:x val="-1.0269059631402373E-7"/>
                  <c:y val="0.1055250339816800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fld id="{CC55BB6F-9CF4-44FE-9EE7-A5238A8924D7}" type="CATEGORYNAME">
                      <a:rPr lang="ja-JP" altLang="en-US" sz="2800" smtClean="0">
                        <a:solidFill>
                          <a:schemeClr val="tx1"/>
                        </a:solidFill>
                        <a:latin typeface="UD デジタル 教科書体 NK-R" panose="02020400000000000000" pitchFamily="18" charset="-128"/>
                        <a:ea typeface="UD デジタル 教科書体 NK-R" panose="02020400000000000000" pitchFamily="18" charset="-128"/>
                      </a:rPr>
                      <a:pPr>
                        <a:defRPr sz="1800"/>
                      </a:pPr>
                      <a:t>[分類名]</a:t>
                    </a:fld>
                    <a:fld id="{2FE2415B-D6FD-4886-BC10-CCE28ED5165A}" type="VALUE">
                      <a:rPr lang="en-US" altLang="ja-JP" sz="2800" baseline="0" smtClean="0">
                        <a:solidFill>
                          <a:schemeClr val="tx1"/>
                        </a:solidFill>
                        <a:latin typeface="UD デジタル 教科書体 NK-R" panose="02020400000000000000" pitchFamily="18" charset="-128"/>
                        <a:ea typeface="UD デジタル 教科書体 NK-R" panose="02020400000000000000" pitchFamily="18" charset="-128"/>
                      </a:rPr>
                      <a:pPr>
                        <a:defRPr sz="1800"/>
                      </a:pPr>
                      <a:t>[値]</a:t>
                    </a:fld>
                    <a:r>
                      <a:rPr lang="ja-JP" altLang="en-US" sz="2800" baseline="0">
                        <a:solidFill>
                          <a:schemeClr val="tx1"/>
                        </a:solidFill>
                        <a:latin typeface="UD デジタル 教科書体 NK-R" panose="02020400000000000000" pitchFamily="18" charset="-128"/>
                        <a:ea typeface="UD デジタル 教科書体 NK-R" panose="02020400000000000000" pitchFamily="18" charset="-128"/>
                      </a:rPr>
                      <a:t>人 </a:t>
                    </a:r>
                    <a:fld id="{6C02AFCD-28ED-4852-B1C8-24D10DAAECEF}" type="PERCENTAGE">
                      <a:rPr lang="en-US" altLang="ja-JP" sz="4000" u="sng" baseline="0">
                        <a:solidFill>
                          <a:schemeClr val="tx1"/>
                        </a:solidFill>
                        <a:latin typeface="UD デジタル 教科書体 NK-R" panose="02020400000000000000" pitchFamily="18" charset="-128"/>
                        <a:ea typeface="UD デジタル 教科書体 NK-R" panose="02020400000000000000" pitchFamily="18" charset="-128"/>
                      </a:rPr>
                      <a:pPr>
                        <a:defRPr sz="1800"/>
                      </a:pPr>
                      <a:t>[パーセンテージ]</a:t>
                    </a:fld>
                    <a:endParaRPr lang="ja-JP" altLang="en-US" sz="2800" baseline="0">
                      <a:solidFill>
                        <a:schemeClr val="tx1"/>
                      </a:solidFill>
                      <a:latin typeface="UD デジタル 教科書体 NK-R" panose="02020400000000000000" pitchFamily="18" charset="-128"/>
                      <a:ea typeface="UD デジタル 教科書体 NK-R" panose="02020400000000000000" pitchFamily="18" charset="-128"/>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52798798176543726"/>
                      <c:h val="0.49510827389208112"/>
                    </c:manualLayout>
                  </c15:layout>
                  <c15:dlblFieldTable/>
                  <c15:showDataLabelsRange val="0"/>
                </c:ext>
                <c:ext xmlns:c16="http://schemas.microsoft.com/office/drawing/2014/chart" uri="{C3380CC4-5D6E-409C-BE32-E72D297353CC}">
                  <c16:uniqueId val="{00000001-636C-41AE-8695-347611DCC15E}"/>
                </c:ext>
              </c:extLst>
            </c:dLbl>
            <c:dLbl>
              <c:idx val="1"/>
              <c:layout>
                <c:manualLayout>
                  <c:x val="1.778020888979183E-3"/>
                  <c:y val="2.7664309194693568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fld id="{04583751-D4C7-4E56-9F8E-2EE13E4BC262}" type="CATEGORYNAME">
                      <a:rPr lang="zh-TW" altLang="en-US" sz="2400" smtClean="0">
                        <a:solidFill>
                          <a:schemeClr val="tx1"/>
                        </a:solidFill>
                        <a:latin typeface="UD デジタル 教科書体 NK-R" panose="02020400000000000000" pitchFamily="18" charset="-128"/>
                        <a:ea typeface="UD デジタル 教科書体 NK-R" panose="02020400000000000000" pitchFamily="18" charset="-128"/>
                      </a:rPr>
                      <a:pPr>
                        <a:defRPr sz="2400"/>
                      </a:pPr>
                      <a:t>[分類名]</a:t>
                    </a:fld>
                    <a:endParaRPr lang="zh-TW" altLang="en-US" sz="2400" baseline="0" dirty="0">
                      <a:solidFill>
                        <a:schemeClr val="tx1"/>
                      </a:solidFill>
                      <a:latin typeface="UD デジタル 教科書体 NK-R" panose="02020400000000000000" pitchFamily="18" charset="-128"/>
                      <a:ea typeface="UD デジタル 教科書体 NK-R" panose="02020400000000000000" pitchFamily="18" charset="-128"/>
                    </a:endParaRPr>
                  </a:p>
                  <a:p>
                    <a:pPr>
                      <a:defRPr sz="2400"/>
                    </a:pPr>
                    <a:r>
                      <a:rPr lang="zh-TW" altLang="en-US" sz="2400" baseline="0" dirty="0">
                        <a:solidFill>
                          <a:schemeClr val="tx1"/>
                        </a:solidFill>
                        <a:latin typeface="UD デジタル 教科書体 NK-R" panose="02020400000000000000" pitchFamily="18" charset="-128"/>
                        <a:ea typeface="UD デジタル 教科書体 NK-R" panose="02020400000000000000" pitchFamily="18" charset="-128"/>
                      </a:rPr>
                      <a:t> </a:t>
                    </a:r>
                    <a:fld id="{788A6EBF-43DF-4EC8-AB15-8C76F87B103A}" type="VALUE">
                      <a:rPr lang="en-US" altLang="zh-TW" sz="2400" baseline="0" smtClean="0">
                        <a:solidFill>
                          <a:schemeClr val="tx1"/>
                        </a:solidFill>
                        <a:latin typeface="UD デジタル 教科書体 NK-R" panose="02020400000000000000" pitchFamily="18" charset="-128"/>
                        <a:ea typeface="UD デジタル 教科書体 NK-R" panose="02020400000000000000" pitchFamily="18" charset="-128"/>
                      </a:rPr>
                      <a:pPr>
                        <a:defRPr sz="2400"/>
                      </a:pPr>
                      <a:t>[値]</a:t>
                    </a:fld>
                    <a:r>
                      <a:rPr lang="zh-TW" altLang="en-US" sz="2400" baseline="0" dirty="0">
                        <a:solidFill>
                          <a:schemeClr val="tx1"/>
                        </a:solidFill>
                        <a:latin typeface="UD デジタル 教科書体 NK-R" panose="02020400000000000000" pitchFamily="18" charset="-128"/>
                        <a:ea typeface="UD デジタル 教科書体 NK-R" panose="02020400000000000000" pitchFamily="18" charset="-128"/>
                      </a:rPr>
                      <a:t>人</a:t>
                    </a:r>
                  </a:p>
                  <a:p>
                    <a:pPr>
                      <a:defRPr sz="2400"/>
                    </a:pPr>
                    <a:fld id="{BE345D1D-695C-4CEA-866C-FBC35438EBF9}" type="PERCENTAGE">
                      <a:rPr lang="en-US" altLang="zh-TW" sz="4000" u="sng" baseline="0" smtClean="0">
                        <a:solidFill>
                          <a:schemeClr val="tx1"/>
                        </a:solidFill>
                        <a:latin typeface="UD デジタル 教科書体 NK-R" panose="02020400000000000000" pitchFamily="18" charset="-128"/>
                        <a:ea typeface="UD デジタル 教科書体 NK-R" panose="02020400000000000000" pitchFamily="18" charset="-128"/>
                      </a:rPr>
                      <a:pPr>
                        <a:defRPr sz="2400"/>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lt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66279074271177563"/>
                      <c:h val="0.44716606306752793"/>
                    </c:manualLayout>
                  </c15:layout>
                  <c15:dlblFieldTable/>
                  <c15:showDataLabelsRange val="0"/>
                </c:ext>
                <c:ext xmlns:c16="http://schemas.microsoft.com/office/drawing/2014/chart" uri="{C3380CC4-5D6E-409C-BE32-E72D297353CC}">
                  <c16:uniqueId val="{00000003-636C-41AE-8695-347611DCC1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Sheet1!$B$5:$C$5</c:f>
              <c:strCache>
                <c:ptCount val="2"/>
                <c:pt idx="0">
                  <c:v>通常の学級</c:v>
                </c:pt>
                <c:pt idx="1">
                  <c:v>特別支援学級</c:v>
                </c:pt>
              </c:strCache>
            </c:strRef>
          </c:cat>
          <c:val>
            <c:numRef>
              <c:f>Sheet1!$B$6:$C$6</c:f>
              <c:numCache>
                <c:formatCode>#,##0</c:formatCode>
                <c:ptCount val="2"/>
                <c:pt idx="0">
                  <c:v>2285</c:v>
                </c:pt>
                <c:pt idx="1">
                  <c:v>3297</c:v>
                </c:pt>
              </c:numCache>
            </c:numRef>
          </c:val>
          <c:extLst>
            <c:ext xmlns:c16="http://schemas.microsoft.com/office/drawing/2014/chart" uri="{C3380CC4-5D6E-409C-BE32-E72D297353CC}">
              <c16:uniqueId val="{00000004-636C-41AE-8695-347611DCC15E}"/>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r>
              <a:rPr lang="ja-JP" sz="3600" dirty="0">
                <a:latin typeface="UD デジタル 教科書体 NK-R" panose="02020400000000000000" pitchFamily="18" charset="-128"/>
                <a:ea typeface="UD デジタル 教科書体 NK-R" panose="02020400000000000000" pitchFamily="18" charset="-128"/>
              </a:rPr>
              <a:t>中学校</a:t>
            </a:r>
          </a:p>
        </c:rich>
      </c:tx>
      <c:layout>
        <c:manualLayout>
          <c:xMode val="edge"/>
          <c:yMode val="edge"/>
          <c:x val="0.41518371298014811"/>
          <c:y val="7.0734127536668287E-2"/>
        </c:manualLayout>
      </c:layout>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2">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91B-4E07-84B4-5DE6E156D6AF}"/>
              </c:ext>
            </c:extLst>
          </c:dPt>
          <c:dPt>
            <c:idx val="1"/>
            <c:bubble3D val="0"/>
            <c:spPr>
              <a:solidFill>
                <a:schemeClr val="accent1">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91B-4E07-84B4-5DE6E156D6AF}"/>
              </c:ext>
            </c:extLst>
          </c:dPt>
          <c:dLbls>
            <c:dLbl>
              <c:idx val="0"/>
              <c:layout>
                <c:manualLayout>
                  <c:x val="-6.9459887905775806E-4"/>
                  <c:y val="0.10281392895308385"/>
                </c:manualLayout>
              </c:layout>
              <c:tx>
                <c:rich>
                  <a:bodyPr rot="0" spcFirstLastPara="1" vertOverflow="ellipsis" vert="horz" wrap="square" lIns="38100" tIns="19050" rIns="38100" bIns="19050" anchor="ctr" anchorCtr="1">
                    <a:noAutofit/>
                  </a:bodyPr>
                  <a:lstStyle/>
                  <a:p>
                    <a:pPr>
                      <a:defRPr sz="2800" b="1" i="0" u="none" strike="noStrike" kern="1200" spc="0" baseline="0">
                        <a:solidFill>
                          <a:schemeClr val="bg1"/>
                        </a:solidFill>
                        <a:latin typeface="+mn-lt"/>
                        <a:ea typeface="+mn-ea"/>
                        <a:cs typeface="+mn-cs"/>
                      </a:defRPr>
                    </a:pPr>
                    <a:fld id="{9EDAD65B-2DDF-477D-A7E4-B0626D1C6EB2}" type="CATEGORYNAME">
                      <a:rPr lang="ja-JP" altLang="en-US" sz="2800" smtClean="0">
                        <a:solidFill>
                          <a:schemeClr val="tx1"/>
                        </a:solidFill>
                        <a:latin typeface="UD デジタル 教科書体 NK-R" panose="02020400000000000000" pitchFamily="18" charset="-128"/>
                        <a:ea typeface="UD デジタル 教科書体 NK-R" panose="02020400000000000000" pitchFamily="18" charset="-128"/>
                      </a:rPr>
                      <a:pPr>
                        <a:defRPr sz="2800">
                          <a:solidFill>
                            <a:schemeClr val="bg1"/>
                          </a:solidFill>
                        </a:defRPr>
                      </a:pPr>
                      <a:t>[分類名]</a:t>
                    </a:fld>
                    <a:endParaRPr lang="ja-JP" altLang="en-US" sz="2800" dirty="0">
                      <a:solidFill>
                        <a:schemeClr val="tx1"/>
                      </a:solidFill>
                      <a:latin typeface="UD デジタル 教科書体 NK-R" panose="02020400000000000000" pitchFamily="18" charset="-128"/>
                      <a:ea typeface="UD デジタル 教科書体 NK-R" panose="02020400000000000000" pitchFamily="18" charset="-128"/>
                    </a:endParaRPr>
                  </a:p>
                  <a:p>
                    <a:pPr>
                      <a:defRPr sz="2800">
                        <a:solidFill>
                          <a:schemeClr val="bg1"/>
                        </a:solidFill>
                      </a:defRPr>
                    </a:pPr>
                    <a:fld id="{E320DE5D-D3CB-4BE9-899D-7A372C356809}" type="VALUE">
                      <a:rPr lang="en-US" altLang="ja-JP" sz="2800" baseline="0" smtClean="0">
                        <a:solidFill>
                          <a:schemeClr val="tx1"/>
                        </a:solidFill>
                        <a:latin typeface="UD デジタル 教科書体 NK-R" panose="02020400000000000000" pitchFamily="18" charset="-128"/>
                        <a:ea typeface="UD デジタル 教科書体 NK-R" panose="02020400000000000000" pitchFamily="18" charset="-128"/>
                      </a:rPr>
                      <a:pPr>
                        <a:defRPr sz="2800">
                          <a:solidFill>
                            <a:schemeClr val="bg1"/>
                          </a:solidFill>
                        </a:defRPr>
                      </a:pPr>
                      <a:t>[値]</a:t>
                    </a:fld>
                    <a:r>
                      <a:rPr lang="ja-JP" altLang="en-US" sz="2800" baseline="0">
                        <a:solidFill>
                          <a:schemeClr val="tx1"/>
                        </a:solidFill>
                        <a:latin typeface="UD デジタル 教科書体 NK-R" panose="02020400000000000000" pitchFamily="18" charset="-128"/>
                        <a:ea typeface="UD デジタル 教科書体 NK-R" panose="02020400000000000000" pitchFamily="18" charset="-128"/>
                      </a:rPr>
                      <a:t>人</a:t>
                    </a:r>
                    <a:endParaRPr lang="ja-JP" altLang="en-US" sz="2800" baseline="0" dirty="0">
                      <a:solidFill>
                        <a:schemeClr val="tx1"/>
                      </a:solidFill>
                      <a:latin typeface="UD デジタル 教科書体 NK-R" panose="02020400000000000000" pitchFamily="18" charset="-128"/>
                      <a:ea typeface="UD デジタル 教科書体 NK-R" panose="02020400000000000000" pitchFamily="18" charset="-128"/>
                    </a:endParaRPr>
                  </a:p>
                  <a:p>
                    <a:pPr>
                      <a:defRPr sz="2800">
                        <a:solidFill>
                          <a:schemeClr val="bg1"/>
                        </a:solidFill>
                      </a:defRPr>
                    </a:pPr>
                    <a:fld id="{AE2C6EDE-C90B-4B1E-8C22-99313C8DB6D3}" type="PERCENTAGE">
                      <a:rPr lang="en-US" altLang="ja-JP" sz="4000" u="sng" baseline="0" smtClean="0">
                        <a:solidFill>
                          <a:schemeClr val="tx1"/>
                        </a:solidFill>
                        <a:latin typeface="UD デジタル 教科書体 NK-R" panose="02020400000000000000" pitchFamily="18" charset="-128"/>
                        <a:ea typeface="UD デジタル 教科書体 NK-R" panose="02020400000000000000" pitchFamily="18" charset="-128"/>
                      </a:rPr>
                      <a:pPr>
                        <a:defRPr sz="2800">
                          <a:solidFill>
                            <a:schemeClr val="bg1"/>
                          </a:solidFill>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bg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50648370834111522"/>
                      <c:h val="0.37330521837406588"/>
                    </c:manualLayout>
                  </c15:layout>
                  <c15:dlblFieldTable/>
                  <c15:showDataLabelsRange val="0"/>
                </c:ext>
                <c:ext xmlns:c16="http://schemas.microsoft.com/office/drawing/2014/chart" uri="{C3380CC4-5D6E-409C-BE32-E72D297353CC}">
                  <c16:uniqueId val="{00000001-591B-4E07-84B4-5DE6E156D6AF}"/>
                </c:ext>
              </c:extLst>
            </c:dLbl>
            <c:dLbl>
              <c:idx val="1"/>
              <c:layout>
                <c:manualLayout>
                  <c:x val="5.0770679873506454E-2"/>
                  <c:y val="0.12243041206007427"/>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chemeClr val="bg1"/>
                        </a:solidFill>
                        <a:latin typeface="+mn-lt"/>
                        <a:ea typeface="+mn-ea"/>
                        <a:cs typeface="+mn-cs"/>
                      </a:defRPr>
                    </a:pPr>
                    <a:fld id="{2B849E80-B2BA-4DF3-9D0F-7AB46C2F56D6}" type="CATEGORYNAME">
                      <a:rPr lang="zh-TW" altLang="en-US" sz="2400" smtClean="0">
                        <a:solidFill>
                          <a:schemeClr val="tx1"/>
                        </a:solidFill>
                        <a:latin typeface="UD デジタル 教科書体 NK-R" panose="02020400000000000000" pitchFamily="18" charset="-128"/>
                        <a:ea typeface="UD デジタル 教科書体 NK-R" panose="02020400000000000000" pitchFamily="18" charset="-128"/>
                      </a:rPr>
                      <a:pPr>
                        <a:defRPr sz="2400">
                          <a:solidFill>
                            <a:schemeClr val="bg1"/>
                          </a:solidFill>
                        </a:defRPr>
                      </a:pPr>
                      <a:t>[分類名]</a:t>
                    </a:fld>
                    <a:endParaRPr lang="zh-TW" altLang="en-US" sz="2400" dirty="0">
                      <a:solidFill>
                        <a:schemeClr val="tx1"/>
                      </a:solidFill>
                      <a:latin typeface="UD デジタル 教科書体 NK-R" panose="02020400000000000000" pitchFamily="18" charset="-128"/>
                      <a:ea typeface="UD デジタル 教科書体 NK-R" panose="02020400000000000000" pitchFamily="18" charset="-128"/>
                    </a:endParaRPr>
                  </a:p>
                  <a:p>
                    <a:pPr>
                      <a:defRPr sz="2400">
                        <a:solidFill>
                          <a:schemeClr val="bg1"/>
                        </a:solidFill>
                      </a:defRPr>
                    </a:pPr>
                    <a:r>
                      <a:rPr lang="zh-TW" altLang="en-US" sz="2400" baseline="0" dirty="0">
                        <a:solidFill>
                          <a:schemeClr val="tx1"/>
                        </a:solidFill>
                        <a:latin typeface="UD デジタル 教科書体 NK-R" panose="02020400000000000000" pitchFamily="18" charset="-128"/>
                        <a:ea typeface="UD デジタル 教科書体 NK-R" panose="02020400000000000000" pitchFamily="18" charset="-128"/>
                      </a:rPr>
                      <a:t> </a:t>
                    </a:r>
                    <a:fld id="{3182A308-83E7-497D-A6BF-9038B3A12BEC}" type="VALUE">
                      <a:rPr lang="en-US" altLang="zh-TW" sz="2400" baseline="0" smtClean="0">
                        <a:solidFill>
                          <a:schemeClr val="tx1"/>
                        </a:solidFill>
                        <a:latin typeface="UD デジタル 教科書体 NK-R" panose="02020400000000000000" pitchFamily="18" charset="-128"/>
                        <a:ea typeface="UD デジタル 教科書体 NK-R" panose="02020400000000000000" pitchFamily="18" charset="-128"/>
                      </a:rPr>
                      <a:pPr>
                        <a:defRPr sz="2400">
                          <a:solidFill>
                            <a:schemeClr val="bg1"/>
                          </a:solidFill>
                        </a:defRPr>
                      </a:pPr>
                      <a:t>[値]</a:t>
                    </a:fld>
                    <a:r>
                      <a:rPr lang="zh-TW" altLang="en-US" sz="2400" baseline="0" dirty="0">
                        <a:solidFill>
                          <a:schemeClr val="tx1"/>
                        </a:solidFill>
                        <a:latin typeface="UD デジタル 教科書体 NK-R" panose="02020400000000000000" pitchFamily="18" charset="-128"/>
                        <a:ea typeface="UD デジタル 教科書体 NK-R" panose="02020400000000000000" pitchFamily="18" charset="-128"/>
                      </a:rPr>
                      <a:t>人</a:t>
                    </a:r>
                  </a:p>
                  <a:p>
                    <a:pPr>
                      <a:defRPr sz="2400">
                        <a:solidFill>
                          <a:schemeClr val="bg1"/>
                        </a:solidFill>
                      </a:defRPr>
                    </a:pPr>
                    <a:fld id="{8B710968-74A4-4AE5-BDE3-CC77CAEFBB20}" type="PERCENTAGE">
                      <a:rPr lang="en-US" altLang="zh-TW" sz="4000" u="sng" baseline="0" smtClean="0">
                        <a:solidFill>
                          <a:schemeClr val="tx1"/>
                        </a:solidFill>
                        <a:latin typeface="UD デジタル 教科書体 NK-R" panose="02020400000000000000" pitchFamily="18" charset="-128"/>
                        <a:ea typeface="UD デジタル 教科書体 NK-R" panose="02020400000000000000" pitchFamily="18" charset="-128"/>
                      </a:rPr>
                      <a:pPr>
                        <a:defRPr sz="2400">
                          <a:solidFill>
                            <a:schemeClr val="bg1"/>
                          </a:solidFill>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bg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43443321313761962"/>
                      <c:h val="0.47274811334570793"/>
                    </c:manualLayout>
                  </c15:layout>
                  <c15:dlblFieldTable/>
                  <c15:showDataLabelsRange val="0"/>
                </c:ext>
                <c:ext xmlns:c16="http://schemas.microsoft.com/office/drawing/2014/chart" uri="{C3380CC4-5D6E-409C-BE32-E72D297353CC}">
                  <c16:uniqueId val="{00000003-591B-4E07-84B4-5DE6E156D6AF}"/>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ja-JP"/>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Sheet1!$H$5:$I$5</c:f>
              <c:strCache>
                <c:ptCount val="2"/>
                <c:pt idx="0">
                  <c:v>通常の学級</c:v>
                </c:pt>
                <c:pt idx="1">
                  <c:v>特別支援学級</c:v>
                </c:pt>
              </c:strCache>
            </c:strRef>
          </c:cat>
          <c:val>
            <c:numRef>
              <c:f>Sheet1!$H$6:$I$6</c:f>
              <c:numCache>
                <c:formatCode>#,##0</c:formatCode>
                <c:ptCount val="2"/>
                <c:pt idx="0">
                  <c:v>1297</c:v>
                </c:pt>
                <c:pt idx="1">
                  <c:v>1526</c:v>
                </c:pt>
              </c:numCache>
            </c:numRef>
          </c:val>
          <c:extLst>
            <c:ext xmlns:c16="http://schemas.microsoft.com/office/drawing/2014/chart" uri="{C3380CC4-5D6E-409C-BE32-E72D297353CC}">
              <c16:uniqueId val="{00000004-591B-4E07-84B4-5DE6E156D6A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141808865313E-2"/>
          <c:y val="1.2971920951321068E-2"/>
          <c:w val="0.87546901745977601"/>
          <c:h val="0.87948853643803804"/>
        </c:manualLayout>
      </c:layout>
      <c:barChart>
        <c:barDir val="col"/>
        <c:grouping val="clustered"/>
        <c:varyColors val="0"/>
        <c:ser>
          <c:idx val="3"/>
          <c:order val="2"/>
          <c:tx>
            <c:strRef>
              <c:f>'(小学校）報告書81学級'!$A$7</c:f>
              <c:strCache>
                <c:ptCount val="1"/>
                <c:pt idx="0">
                  <c:v>学級数</c:v>
                </c:pt>
              </c:strCache>
            </c:strRef>
          </c:tx>
          <c:spPr>
            <a:solidFill>
              <a:schemeClr val="tx2">
                <a:lumMod val="40000"/>
                <a:lumOff val="60000"/>
              </a:schemeClr>
            </a:solidFill>
          </c:spPr>
          <c:invertIfNegative val="0"/>
          <c:dLbls>
            <c:dLbl>
              <c:idx val="0"/>
              <c:layout>
                <c:manualLayout>
                  <c:x val="0"/>
                  <c:y val="6.2457569585879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6-4AD7-90B6-2E4C02220B31}"/>
                </c:ext>
              </c:extLst>
            </c:dLbl>
            <c:dLbl>
              <c:idx val="1"/>
              <c:layout>
                <c:manualLayout>
                  <c:x val="0"/>
                  <c:y val="5.7026476578411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6-4AD7-90B6-2E4C02220B31}"/>
                </c:ext>
              </c:extLst>
            </c:dLbl>
            <c:dLbl>
              <c:idx val="2"/>
              <c:layout>
                <c:manualLayout>
                  <c:x val="0"/>
                  <c:y val="4.887983706720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26-4AD7-90B6-2E4C02220B31}"/>
                </c:ext>
              </c:extLst>
            </c:dLbl>
            <c:dLbl>
              <c:idx val="3"/>
              <c:layout>
                <c:manualLayout>
                  <c:x val="0"/>
                  <c:y val="5.7026476578411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6-4AD7-90B6-2E4C02220B31}"/>
                </c:ext>
              </c:extLst>
            </c:dLbl>
            <c:dLbl>
              <c:idx val="4"/>
              <c:layout>
                <c:manualLayout>
                  <c:x val="0"/>
                  <c:y val="5.159538357094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6-4AD7-90B6-2E4C02220B31}"/>
                </c:ext>
              </c:extLst>
            </c:dLbl>
            <c:dLbl>
              <c:idx val="5"/>
              <c:layout>
                <c:manualLayout>
                  <c:x val="0"/>
                  <c:y val="4.8879837067209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26-4AD7-90B6-2E4C02220B31}"/>
                </c:ext>
              </c:extLst>
            </c:dLbl>
            <c:dLbl>
              <c:idx val="6"/>
              <c:layout>
                <c:manualLayout>
                  <c:x val="-2.4154589371980619E-3"/>
                  <c:y val="4.8879837067209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26-4AD7-90B6-2E4C02220B31}"/>
                </c:ext>
              </c:extLst>
            </c:dLbl>
            <c:dLbl>
              <c:idx val="7"/>
              <c:layout>
                <c:manualLayout>
                  <c:x val="-8.8565804577531267E-17"/>
                  <c:y val="5.4310930074677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26-4AD7-90B6-2E4C02220B31}"/>
                </c:ext>
              </c:extLst>
            </c:dLbl>
            <c:dLbl>
              <c:idx val="8"/>
              <c:layout>
                <c:manualLayout>
                  <c:x val="0"/>
                  <c:y val="5.159538357094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26-4AD7-90B6-2E4C02220B31}"/>
                </c:ext>
              </c:extLst>
            </c:dLbl>
            <c:dLbl>
              <c:idx val="9"/>
              <c:layout>
                <c:manualLayout>
                  <c:x val="0"/>
                  <c:y val="5.7026476578411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26-4AD7-90B6-2E4C02220B31}"/>
                </c:ext>
              </c:extLst>
            </c:dLbl>
            <c:dLbl>
              <c:idx val="10"/>
              <c:layout>
                <c:manualLayout>
                  <c:x val="2.4154589371980662E-3"/>
                  <c:y val="5.702647657841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26-4AD7-90B6-2E4C02220B31}"/>
                </c:ext>
              </c:extLst>
            </c:dLbl>
            <c:dLbl>
              <c:idx val="11"/>
              <c:layout>
                <c:manualLayout>
                  <c:x val="-1.4398324080427147E-3"/>
                  <c:y val="4.8551745230190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FE-4BB7-9FF6-65D506604515}"/>
                </c:ext>
              </c:extLst>
            </c:dLbl>
            <c:spPr>
              <a:noFill/>
              <a:ln w="25400">
                <a:no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'(小学校）報告書81学級'!$H$4:$T$4</c:f>
              <c:strCache>
                <c:ptCount val="13"/>
                <c:pt idx="0">
                  <c:v>H２０</c:v>
                </c:pt>
                <c:pt idx="1">
                  <c:v>H２１</c:v>
                </c:pt>
                <c:pt idx="2">
                  <c:v>H２２</c:v>
                </c:pt>
                <c:pt idx="3">
                  <c:v>Ｈ２３</c:v>
                </c:pt>
                <c:pt idx="4">
                  <c:v>Ｈ２４</c:v>
                </c:pt>
                <c:pt idx="5">
                  <c:v>Ｈ２５</c:v>
                </c:pt>
                <c:pt idx="6">
                  <c:v>Ｈ２６</c:v>
                </c:pt>
                <c:pt idx="7">
                  <c:v>Ｈ２７</c:v>
                </c:pt>
                <c:pt idx="8">
                  <c:v>Ｈ２８</c:v>
                </c:pt>
                <c:pt idx="9">
                  <c:v>Ｈ２９</c:v>
                </c:pt>
                <c:pt idx="10">
                  <c:v>Ｈ３０</c:v>
                </c:pt>
                <c:pt idx="11">
                  <c:v>Ｈ３１</c:v>
                </c:pt>
                <c:pt idx="12">
                  <c:v>R2</c:v>
                </c:pt>
              </c:strCache>
            </c:strRef>
          </c:cat>
          <c:val>
            <c:numRef>
              <c:f>'(小学校）報告書81学級'!$H$7:$T$7</c:f>
              <c:numCache>
                <c:formatCode>#,##0_);[Red]\(#,##0\)</c:formatCode>
                <c:ptCount val="13"/>
                <c:pt idx="0">
                  <c:v>567</c:v>
                </c:pt>
                <c:pt idx="1">
                  <c:v>619</c:v>
                </c:pt>
                <c:pt idx="2">
                  <c:v>656</c:v>
                </c:pt>
                <c:pt idx="3">
                  <c:v>684</c:v>
                </c:pt>
                <c:pt idx="4">
                  <c:v>718</c:v>
                </c:pt>
                <c:pt idx="5">
                  <c:v>750</c:v>
                </c:pt>
                <c:pt idx="6">
                  <c:v>778</c:v>
                </c:pt>
                <c:pt idx="7">
                  <c:v>803</c:v>
                </c:pt>
                <c:pt idx="8">
                  <c:v>832</c:v>
                </c:pt>
                <c:pt idx="9">
                  <c:v>875</c:v>
                </c:pt>
                <c:pt idx="10">
                  <c:v>931</c:v>
                </c:pt>
                <c:pt idx="11">
                  <c:v>955</c:v>
                </c:pt>
                <c:pt idx="12">
                  <c:v>977</c:v>
                </c:pt>
              </c:numCache>
            </c:numRef>
          </c:val>
          <c:extLst>
            <c:ext xmlns:c16="http://schemas.microsoft.com/office/drawing/2014/chart" uri="{C3380CC4-5D6E-409C-BE32-E72D297353CC}">
              <c16:uniqueId val="{0000000B-0E26-4AD7-90B6-2E4C02220B31}"/>
            </c:ext>
          </c:extLst>
        </c:ser>
        <c:dLbls>
          <c:showLegendKey val="0"/>
          <c:showVal val="0"/>
          <c:showCatName val="0"/>
          <c:showSerName val="0"/>
          <c:showPercent val="0"/>
          <c:showBubbleSize val="0"/>
        </c:dLbls>
        <c:gapWidth val="84"/>
        <c:axId val="226381728"/>
        <c:axId val="226378984"/>
      </c:barChart>
      <c:lineChart>
        <c:grouping val="standard"/>
        <c:varyColors val="0"/>
        <c:ser>
          <c:idx val="0"/>
          <c:order val="0"/>
          <c:tx>
            <c:strRef>
              <c:f>'(小学校）報告書81学級'!$A$5</c:f>
              <c:strCache>
                <c:ptCount val="1"/>
                <c:pt idx="0">
                  <c:v>知的障害</c:v>
                </c:pt>
              </c:strCache>
            </c:strRef>
          </c:tx>
          <c:spPr>
            <a:ln>
              <a:solidFill>
                <a:srgbClr val="333333"/>
              </a:solidFill>
            </a:ln>
          </c:spPr>
          <c:marker>
            <c:spPr>
              <a:ln>
                <a:solidFill>
                  <a:srgbClr val="333333"/>
                </a:solidFill>
              </a:ln>
            </c:spPr>
          </c:marker>
          <c:dLbls>
            <c:dLbl>
              <c:idx val="0"/>
              <c:layout>
                <c:manualLayout>
                  <c:x val="-4.1316520217581594E-2"/>
                  <c:y val="-3.7739254080001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26-4AD7-90B6-2E4C02220B31}"/>
                </c:ext>
              </c:extLst>
            </c:dLbl>
            <c:dLbl>
              <c:idx val="1"/>
              <c:layout>
                <c:manualLayout>
                  <c:x val="-4.1316520217581594E-2"/>
                  <c:y val="-3.7739254080001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E26-4AD7-90B6-2E4C02220B31}"/>
                </c:ext>
              </c:extLst>
            </c:dLbl>
            <c:dLbl>
              <c:idx val="2"/>
              <c:layout>
                <c:manualLayout>
                  <c:x val="-5.0978355966373769E-2"/>
                  <c:y val="-4.317034708746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E26-4AD7-90B6-2E4C02220B31}"/>
                </c:ext>
              </c:extLst>
            </c:dLbl>
            <c:dLbl>
              <c:idx val="3"/>
              <c:layout>
                <c:manualLayout>
                  <c:x val="-4.6147438091977626E-2"/>
                  <c:y val="-3.7739254080001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E26-4AD7-90B6-2E4C02220B31}"/>
                </c:ext>
              </c:extLst>
            </c:dLbl>
            <c:dLbl>
              <c:idx val="4"/>
              <c:layout>
                <c:manualLayout>
                  <c:x val="-5.3393814903571833E-2"/>
                  <c:y val="3.0149408513345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E26-4AD7-90B6-2E4C02220B31}"/>
                </c:ext>
              </c:extLst>
            </c:dLbl>
            <c:dLbl>
              <c:idx val="5"/>
              <c:layout>
                <c:manualLayout>
                  <c:x val="-5.9516908212560386E-2"/>
                  <c:y val="3.2864955017079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E26-4AD7-90B6-2E4C02220B31}"/>
                </c:ext>
              </c:extLst>
            </c:dLbl>
            <c:dLbl>
              <c:idx val="6"/>
              <c:layout>
                <c:manualLayout>
                  <c:x val="-5.4686180531781356E-2"/>
                  <c:y val="3.8296048024546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E26-4AD7-90B6-2E4C02220B31}"/>
                </c:ext>
              </c:extLst>
            </c:dLbl>
            <c:spPr>
              <a:noFill/>
              <a:ln w="25400">
                <a:noFill/>
              </a:ln>
            </c:spPr>
            <c:txPr>
              <a:bodyPr/>
              <a:lstStyle/>
              <a:p>
                <a:pPr>
                  <a:defRPr sz="1200">
                    <a:latin typeface="ＭＳ Ｐ明朝" pitchFamily="18" charset="-128"/>
                    <a:ea typeface="ＭＳ Ｐ明朝" pitchFamily="18"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'(小学校）報告書81学級'!$H$4:$T$4</c:f>
              <c:strCache>
                <c:ptCount val="13"/>
                <c:pt idx="0">
                  <c:v>H２０</c:v>
                </c:pt>
                <c:pt idx="1">
                  <c:v>H２１</c:v>
                </c:pt>
                <c:pt idx="2">
                  <c:v>H２２</c:v>
                </c:pt>
                <c:pt idx="3">
                  <c:v>Ｈ２３</c:v>
                </c:pt>
                <c:pt idx="4">
                  <c:v>Ｈ２４</c:v>
                </c:pt>
                <c:pt idx="5">
                  <c:v>Ｈ２５</c:v>
                </c:pt>
                <c:pt idx="6">
                  <c:v>Ｈ２６</c:v>
                </c:pt>
                <c:pt idx="7">
                  <c:v>Ｈ２７</c:v>
                </c:pt>
                <c:pt idx="8">
                  <c:v>Ｈ２８</c:v>
                </c:pt>
                <c:pt idx="9">
                  <c:v>Ｈ２９</c:v>
                </c:pt>
                <c:pt idx="10">
                  <c:v>Ｈ３０</c:v>
                </c:pt>
                <c:pt idx="11">
                  <c:v>Ｈ３１</c:v>
                </c:pt>
                <c:pt idx="12">
                  <c:v>R2</c:v>
                </c:pt>
              </c:strCache>
            </c:strRef>
          </c:cat>
          <c:val>
            <c:numRef>
              <c:f>'(小学校）報告書81学級'!$H$5:$T$5</c:f>
              <c:numCache>
                <c:formatCode>#,##0_);[Red]\(#,##0\)</c:formatCode>
                <c:ptCount val="13"/>
                <c:pt idx="0">
                  <c:v>1025</c:v>
                </c:pt>
                <c:pt idx="1">
                  <c:v>1099</c:v>
                </c:pt>
                <c:pt idx="2">
                  <c:v>1187</c:v>
                </c:pt>
                <c:pt idx="3">
                  <c:v>1225</c:v>
                </c:pt>
                <c:pt idx="4">
                  <c:v>1224</c:v>
                </c:pt>
                <c:pt idx="5">
                  <c:v>1256</c:v>
                </c:pt>
                <c:pt idx="6">
                  <c:v>1292</c:v>
                </c:pt>
                <c:pt idx="7">
                  <c:v>1365</c:v>
                </c:pt>
                <c:pt idx="8">
                  <c:v>1419</c:v>
                </c:pt>
                <c:pt idx="9">
                  <c:v>1466</c:v>
                </c:pt>
                <c:pt idx="10">
                  <c:v>1529</c:v>
                </c:pt>
                <c:pt idx="11">
                  <c:v>1559</c:v>
                </c:pt>
                <c:pt idx="12">
                  <c:v>1608</c:v>
                </c:pt>
              </c:numCache>
            </c:numRef>
          </c:val>
          <c:smooth val="0"/>
          <c:extLst>
            <c:ext xmlns:c16="http://schemas.microsoft.com/office/drawing/2014/chart" uri="{C3380CC4-5D6E-409C-BE32-E72D297353CC}">
              <c16:uniqueId val="{00000013-0E26-4AD7-90B6-2E4C02220B31}"/>
            </c:ext>
          </c:extLst>
        </c:ser>
        <c:ser>
          <c:idx val="1"/>
          <c:order val="1"/>
          <c:tx>
            <c:strRef>
              <c:f>'(小学校）報告書81学級'!$A$6</c:f>
              <c:strCache>
                <c:ptCount val="1"/>
                <c:pt idx="0">
                  <c:v>自閉症・情緒障害</c:v>
                </c:pt>
              </c:strCache>
            </c:strRef>
          </c:tx>
          <c:spPr>
            <a:ln w="28575"/>
          </c:spPr>
          <c:dLbls>
            <c:dLbl>
              <c:idx val="0"/>
              <c:layout>
                <c:manualLayout>
                  <c:x val="-4.2560386473429954E-2"/>
                  <c:y val="2.0841926327437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E26-4AD7-90B6-2E4C02220B31}"/>
                </c:ext>
              </c:extLst>
            </c:dLbl>
            <c:dLbl>
              <c:idx val="1"/>
              <c:layout>
                <c:manualLayout>
                  <c:x val="-4.2560386473429954E-2"/>
                  <c:y val="2.6273019334904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E26-4AD7-90B6-2E4C02220B31}"/>
                </c:ext>
              </c:extLst>
            </c:dLbl>
            <c:dLbl>
              <c:idx val="2"/>
              <c:layout>
                <c:manualLayout>
                  <c:x val="-4.4975845410628018E-2"/>
                  <c:y val="2.8988565838638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26-4AD7-90B6-2E4C02220B31}"/>
                </c:ext>
              </c:extLst>
            </c:dLbl>
            <c:dLbl>
              <c:idx val="3"/>
              <c:layout>
                <c:manualLayout>
                  <c:x val="-5.8351591920575145E-2"/>
                  <c:y val="3.1704112342372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E26-4AD7-90B6-2E4C02220B31}"/>
                </c:ext>
              </c:extLst>
            </c:dLbl>
            <c:dLbl>
              <c:idx val="5"/>
              <c:layout>
                <c:manualLayout>
                  <c:x val="-7.3089036947304661E-2"/>
                  <c:y val="-3.829626184710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E26-4AD7-90B6-2E4C02220B31}"/>
                </c:ext>
              </c:extLst>
            </c:dLbl>
            <c:dLbl>
              <c:idx val="6"/>
              <c:layout>
                <c:manualLayout>
                  <c:x val="-5.923834039975772E-2"/>
                  <c:y val="-3.5581142988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E26-4AD7-90B6-2E4C02220B31}"/>
                </c:ext>
              </c:extLst>
            </c:dLbl>
            <c:dLbl>
              <c:idx val="7"/>
              <c:layout>
                <c:manualLayout>
                  <c:x val="-4.9481963792987416E-2"/>
                  <c:y val="-3.346900374724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E26-4AD7-90B6-2E4C02220B31}"/>
                </c:ext>
              </c:extLst>
            </c:dLbl>
            <c:dLbl>
              <c:idx val="8"/>
              <c:layout>
                <c:manualLayout>
                  <c:x val="-5.5800861430782688E-2"/>
                  <c:y val="-3.8296048024546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E26-4AD7-90B6-2E4C02220B31}"/>
                </c:ext>
              </c:extLst>
            </c:dLbl>
            <c:dLbl>
              <c:idx val="9"/>
              <c:layout>
                <c:manualLayout>
                  <c:x val="-5.5892220203243824E-2"/>
                  <c:y val="-4.1615643258441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E26-4AD7-90B6-2E4C02220B31}"/>
                </c:ext>
              </c:extLst>
            </c:dLbl>
            <c:dLbl>
              <c:idx val="10"/>
              <c:layout>
                <c:manualLayout>
                  <c:x val="-2.6128608923884515E-2"/>
                  <c:y val="-3.3469003747240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E26-4AD7-90B6-2E4C02220B31}"/>
                </c:ext>
              </c:extLst>
            </c:dLbl>
            <c:spPr>
              <a:noFill/>
              <a:ln w="25400">
                <a:noFill/>
              </a:ln>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'(小学校）報告書81学級'!$H$4:$T$4</c:f>
              <c:strCache>
                <c:ptCount val="13"/>
                <c:pt idx="0">
                  <c:v>H２０</c:v>
                </c:pt>
                <c:pt idx="1">
                  <c:v>H２１</c:v>
                </c:pt>
                <c:pt idx="2">
                  <c:v>H２２</c:v>
                </c:pt>
                <c:pt idx="3">
                  <c:v>Ｈ２３</c:v>
                </c:pt>
                <c:pt idx="4">
                  <c:v>Ｈ２４</c:v>
                </c:pt>
                <c:pt idx="5">
                  <c:v>Ｈ２５</c:v>
                </c:pt>
                <c:pt idx="6">
                  <c:v>Ｈ２６</c:v>
                </c:pt>
                <c:pt idx="7">
                  <c:v>Ｈ２７</c:v>
                </c:pt>
                <c:pt idx="8">
                  <c:v>Ｈ２８</c:v>
                </c:pt>
                <c:pt idx="9">
                  <c:v>Ｈ２９</c:v>
                </c:pt>
                <c:pt idx="10">
                  <c:v>Ｈ３０</c:v>
                </c:pt>
                <c:pt idx="11">
                  <c:v>Ｈ３１</c:v>
                </c:pt>
                <c:pt idx="12">
                  <c:v>R2</c:v>
                </c:pt>
              </c:strCache>
            </c:strRef>
          </c:cat>
          <c:val>
            <c:numRef>
              <c:f>'(小学校）報告書81学級'!$H$6:$T$6</c:f>
              <c:numCache>
                <c:formatCode>#,##0_);[Red]\(#,##0\)</c:formatCode>
                <c:ptCount val="13"/>
                <c:pt idx="0">
                  <c:v>921</c:v>
                </c:pt>
                <c:pt idx="1">
                  <c:v>1071</c:v>
                </c:pt>
                <c:pt idx="2">
                  <c:v>1234</c:v>
                </c:pt>
                <c:pt idx="3">
                  <c:v>1406</c:v>
                </c:pt>
                <c:pt idx="4">
                  <c:v>1649</c:v>
                </c:pt>
                <c:pt idx="5">
                  <c:v>1895</c:v>
                </c:pt>
                <c:pt idx="6">
                  <c:v>2101</c:v>
                </c:pt>
                <c:pt idx="7">
                  <c:v>2301</c:v>
                </c:pt>
                <c:pt idx="8">
                  <c:v>2540</c:v>
                </c:pt>
                <c:pt idx="9">
                  <c:v>2761</c:v>
                </c:pt>
                <c:pt idx="10">
                  <c:v>3093</c:v>
                </c:pt>
                <c:pt idx="11">
                  <c:v>3329</c:v>
                </c:pt>
                <c:pt idx="12">
                  <c:v>3548</c:v>
                </c:pt>
              </c:numCache>
            </c:numRef>
          </c:val>
          <c:smooth val="0"/>
          <c:extLst>
            <c:ext xmlns:c16="http://schemas.microsoft.com/office/drawing/2014/chart" uri="{C3380CC4-5D6E-409C-BE32-E72D297353CC}">
              <c16:uniqueId val="{0000001E-0E26-4AD7-90B6-2E4C02220B31}"/>
            </c:ext>
          </c:extLst>
        </c:ser>
        <c:dLbls>
          <c:showLegendKey val="0"/>
          <c:showVal val="0"/>
          <c:showCatName val="0"/>
          <c:showSerName val="0"/>
          <c:showPercent val="0"/>
          <c:showBubbleSize val="0"/>
        </c:dLbls>
        <c:marker val="1"/>
        <c:smooth val="0"/>
        <c:axId val="226381728"/>
        <c:axId val="226378984"/>
      </c:lineChart>
      <c:catAx>
        <c:axId val="226381728"/>
        <c:scaling>
          <c:orientation val="minMax"/>
        </c:scaling>
        <c:delete val="0"/>
        <c:axPos val="b"/>
        <c:numFmt formatCode="General" sourceLinked="1"/>
        <c:majorTickMark val="out"/>
        <c:minorTickMark val="none"/>
        <c:tickLblPos val="nextTo"/>
        <c:crossAx val="226378984"/>
        <c:crosses val="autoZero"/>
        <c:auto val="1"/>
        <c:lblAlgn val="ctr"/>
        <c:lblOffset val="100"/>
        <c:noMultiLvlLbl val="0"/>
      </c:catAx>
      <c:valAx>
        <c:axId val="226378984"/>
        <c:scaling>
          <c:orientation val="minMax"/>
        </c:scaling>
        <c:delete val="0"/>
        <c:axPos val="l"/>
        <c:majorGridlines/>
        <c:numFmt formatCode="#,##0_);[Red]\(#,##0\)" sourceLinked="1"/>
        <c:majorTickMark val="out"/>
        <c:minorTickMark val="none"/>
        <c:tickLblPos val="nextTo"/>
        <c:crossAx val="226381728"/>
        <c:crosses val="autoZero"/>
        <c:crossBetween val="between"/>
      </c:valAx>
    </c:plotArea>
    <c:plotVisOnly val="1"/>
    <c:dispBlanksAs val="gap"/>
    <c:showDLblsOverMax val="0"/>
  </c:chart>
  <c:userShapes r:id="rId1"/>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9054024496938"/>
          <c:y val="2.0304499725006669E-2"/>
          <c:w val="0.87546901745977646"/>
          <c:h val="0.87948853643803826"/>
        </c:manualLayout>
      </c:layout>
      <c:barChart>
        <c:barDir val="col"/>
        <c:grouping val="clustered"/>
        <c:varyColors val="0"/>
        <c:ser>
          <c:idx val="3"/>
          <c:order val="2"/>
          <c:tx>
            <c:strRef>
              <c:f>'(中学校）報告書81学級'!$A$22</c:f>
              <c:strCache>
                <c:ptCount val="1"/>
                <c:pt idx="0">
                  <c:v>学級数</c:v>
                </c:pt>
              </c:strCache>
            </c:strRef>
          </c:tx>
          <c:spPr>
            <a:solidFill>
              <a:schemeClr val="tx2">
                <a:lumMod val="40000"/>
                <a:lumOff val="60000"/>
              </a:schemeClr>
            </a:solidFill>
          </c:spPr>
          <c:invertIfNegative val="0"/>
          <c:dLbls>
            <c:dLbl>
              <c:idx val="0"/>
              <c:layout>
                <c:manualLayout>
                  <c:x val="0"/>
                  <c:y val="6.2457569585879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0-471C-9731-76F02CD1CF40}"/>
                </c:ext>
              </c:extLst>
            </c:dLbl>
            <c:dLbl>
              <c:idx val="1"/>
              <c:layout>
                <c:manualLayout>
                  <c:x val="0"/>
                  <c:y val="5.7026476578411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C0-471C-9731-76F02CD1CF40}"/>
                </c:ext>
              </c:extLst>
            </c:dLbl>
            <c:dLbl>
              <c:idx val="2"/>
              <c:layout>
                <c:manualLayout>
                  <c:x val="0"/>
                  <c:y val="4.887983706720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C0-471C-9731-76F02CD1CF40}"/>
                </c:ext>
              </c:extLst>
            </c:dLbl>
            <c:dLbl>
              <c:idx val="3"/>
              <c:layout>
                <c:manualLayout>
                  <c:x val="0"/>
                  <c:y val="5.702647657841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0-471C-9731-76F02CD1CF40}"/>
                </c:ext>
              </c:extLst>
            </c:dLbl>
            <c:dLbl>
              <c:idx val="4"/>
              <c:layout>
                <c:manualLayout>
                  <c:x val="0"/>
                  <c:y val="5.159538357094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0-471C-9731-76F02CD1CF40}"/>
                </c:ext>
              </c:extLst>
            </c:dLbl>
            <c:dLbl>
              <c:idx val="5"/>
              <c:layout>
                <c:manualLayout>
                  <c:x val="0"/>
                  <c:y val="4.8879837067209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C0-471C-9731-76F02CD1CF40}"/>
                </c:ext>
              </c:extLst>
            </c:dLbl>
            <c:dLbl>
              <c:idx val="6"/>
              <c:layout>
                <c:manualLayout>
                  <c:x val="-2.4154636920385971E-3"/>
                  <c:y val="7.3155698357077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C0-471C-9731-76F02CD1CF40}"/>
                </c:ext>
              </c:extLst>
            </c:dLbl>
            <c:dLbl>
              <c:idx val="7"/>
              <c:layout>
                <c:manualLayout>
                  <c:x val="-2.7777777777777779E-3"/>
                  <c:y val="7.196605895891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C0-471C-9731-76F02CD1CF40}"/>
                </c:ext>
              </c:extLst>
            </c:dLbl>
            <c:dLbl>
              <c:idx val="8"/>
              <c:layout>
                <c:manualLayout>
                  <c:x val="0"/>
                  <c:y val="6.4836737371376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C0-471C-9731-76F02CD1CF40}"/>
                </c:ext>
              </c:extLst>
            </c:dLbl>
            <c:dLbl>
              <c:idx val="9"/>
              <c:layout>
                <c:manualLayout>
                  <c:x val="-4.1666666666666666E-3"/>
                  <c:y val="6.806089299414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C0-471C-9731-76F02CD1CF40}"/>
                </c:ext>
              </c:extLst>
            </c:dLbl>
            <c:dLbl>
              <c:idx val="10"/>
              <c:layout>
                <c:manualLayout>
                  <c:x val="-3.6231408573928256E-4"/>
                  <c:y val="5.8216044839986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C0-471C-9731-76F02CD1CF40}"/>
                </c:ext>
              </c:extLst>
            </c:dLbl>
            <c:dLbl>
              <c:idx val="11"/>
              <c:layout>
                <c:manualLayout>
                  <c:x val="-1.3888888888890926E-3"/>
                  <c:y val="4.8551745230190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3C-4D8F-9AB4-15C0A4CF3ADD}"/>
                </c:ext>
              </c:extLst>
            </c:dLbl>
            <c:spPr>
              <a:noFill/>
              <a:ln w="25400">
                <a:noFill/>
              </a:ln>
            </c:spPr>
            <c:txPr>
              <a:bodyPr/>
              <a:lstStyle/>
              <a:p>
                <a:pPr>
                  <a:defRPr sz="2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'(中学校）報告書81学級'!$H$19:$T$19</c:f>
              <c:strCache>
                <c:ptCount val="13"/>
                <c:pt idx="0">
                  <c:v>H２０</c:v>
                </c:pt>
                <c:pt idx="1">
                  <c:v>H２１</c:v>
                </c:pt>
                <c:pt idx="2">
                  <c:v>H２２</c:v>
                </c:pt>
                <c:pt idx="3">
                  <c:v>Ｈ２３</c:v>
                </c:pt>
                <c:pt idx="4">
                  <c:v>Ｈ２４</c:v>
                </c:pt>
                <c:pt idx="5">
                  <c:v>Ｈ２５</c:v>
                </c:pt>
                <c:pt idx="6">
                  <c:v>Ｈ２６</c:v>
                </c:pt>
                <c:pt idx="7">
                  <c:v>Ｈ２７</c:v>
                </c:pt>
                <c:pt idx="8">
                  <c:v>Ｈ２８</c:v>
                </c:pt>
                <c:pt idx="9">
                  <c:v>H２９</c:v>
                </c:pt>
                <c:pt idx="10">
                  <c:v>H３０</c:v>
                </c:pt>
                <c:pt idx="11">
                  <c:v>H31</c:v>
                </c:pt>
                <c:pt idx="12">
                  <c:v>R2</c:v>
                </c:pt>
              </c:strCache>
            </c:strRef>
          </c:cat>
          <c:val>
            <c:numRef>
              <c:f>'(中学校）報告書81学級'!$H$22:$T$22</c:f>
              <c:numCache>
                <c:formatCode>#,##0_);[Red]\(#,##0\)</c:formatCode>
                <c:ptCount val="13"/>
                <c:pt idx="0">
                  <c:v>343</c:v>
                </c:pt>
                <c:pt idx="1">
                  <c:v>356</c:v>
                </c:pt>
                <c:pt idx="2">
                  <c:v>368</c:v>
                </c:pt>
                <c:pt idx="3">
                  <c:v>385</c:v>
                </c:pt>
                <c:pt idx="4">
                  <c:v>401</c:v>
                </c:pt>
                <c:pt idx="5">
                  <c:v>403</c:v>
                </c:pt>
                <c:pt idx="6">
                  <c:v>419</c:v>
                </c:pt>
                <c:pt idx="7">
                  <c:v>442</c:v>
                </c:pt>
                <c:pt idx="8">
                  <c:v>456</c:v>
                </c:pt>
                <c:pt idx="9">
                  <c:v>464</c:v>
                </c:pt>
                <c:pt idx="10">
                  <c:v>467</c:v>
                </c:pt>
                <c:pt idx="11">
                  <c:v>489</c:v>
                </c:pt>
                <c:pt idx="12">
                  <c:v>510</c:v>
                </c:pt>
              </c:numCache>
            </c:numRef>
          </c:val>
          <c:extLst>
            <c:ext xmlns:c16="http://schemas.microsoft.com/office/drawing/2014/chart" uri="{C3380CC4-5D6E-409C-BE32-E72D297353CC}">
              <c16:uniqueId val="{0000000B-8EC0-471C-9731-76F02CD1CF40}"/>
            </c:ext>
          </c:extLst>
        </c:ser>
        <c:dLbls>
          <c:showLegendKey val="0"/>
          <c:showVal val="0"/>
          <c:showCatName val="0"/>
          <c:showSerName val="0"/>
          <c:showPercent val="0"/>
          <c:showBubbleSize val="0"/>
        </c:dLbls>
        <c:gapWidth val="84"/>
        <c:axId val="-389993760"/>
        <c:axId val="-389993216"/>
      </c:barChart>
      <c:lineChart>
        <c:grouping val="standard"/>
        <c:varyColors val="0"/>
        <c:ser>
          <c:idx val="0"/>
          <c:order val="0"/>
          <c:tx>
            <c:strRef>
              <c:f>'(中学校）報告書81学級'!$A$20</c:f>
              <c:strCache>
                <c:ptCount val="1"/>
                <c:pt idx="0">
                  <c:v>知的障害</c:v>
                </c:pt>
              </c:strCache>
            </c:strRef>
          </c:tx>
          <c:spPr>
            <a:ln>
              <a:solidFill>
                <a:srgbClr val="333333"/>
              </a:solidFill>
            </a:ln>
          </c:spPr>
          <c:marker>
            <c:spPr>
              <a:ln>
                <a:solidFill>
                  <a:srgbClr val="333333"/>
                </a:solidFill>
              </a:ln>
            </c:spPr>
          </c:marker>
          <c:dLbls>
            <c:dLbl>
              <c:idx val="0"/>
              <c:layout>
                <c:manualLayout>
                  <c:x val="-4.1316520217581622E-2"/>
                  <c:y val="-3.77392540800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C0-471C-9731-76F02CD1CF40}"/>
                </c:ext>
              </c:extLst>
            </c:dLbl>
            <c:dLbl>
              <c:idx val="1"/>
              <c:layout>
                <c:manualLayout>
                  <c:x val="-4.1316520217581622E-2"/>
                  <c:y val="-3.77392540800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C0-471C-9731-76F02CD1CF40}"/>
                </c:ext>
              </c:extLst>
            </c:dLbl>
            <c:dLbl>
              <c:idx val="2"/>
              <c:layout>
                <c:manualLayout>
                  <c:x val="-4.3732005409436177E-2"/>
                  <c:y val="-3.4871543546683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C0-471C-9731-76F02CD1CF40}"/>
                </c:ext>
              </c:extLst>
            </c:dLbl>
            <c:dLbl>
              <c:idx val="3"/>
              <c:layout>
                <c:manualLayout>
                  <c:x val="-3.544646806789601E-2"/>
                  <c:y val="3.6949499569815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C0-471C-9731-76F02CD1CF40}"/>
                </c:ext>
              </c:extLst>
            </c:dLbl>
            <c:dLbl>
              <c:idx val="4"/>
              <c:layout>
                <c:manualLayout>
                  <c:x val="-4.1316464655401224E-2"/>
                  <c:y val="3.9665000381176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C0-471C-9731-76F02CD1CF40}"/>
                </c:ext>
              </c:extLst>
            </c:dLbl>
            <c:dLbl>
              <c:idx val="5"/>
              <c:layout>
                <c:manualLayout>
                  <c:x val="-3.9154206847739535E-2"/>
                  <c:y val="3.4284749676000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C0-471C-9731-76F02CD1CF40}"/>
                </c:ext>
              </c:extLst>
            </c:dLbl>
            <c:dLbl>
              <c:idx val="6"/>
              <c:layout>
                <c:manualLayout>
                  <c:x val="-4.0193426908593073E-2"/>
                  <c:y val="3.8296048024546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C0-471C-9731-76F02CD1CF40}"/>
                </c:ext>
              </c:extLst>
            </c:dLbl>
            <c:dLbl>
              <c:idx val="9"/>
              <c:layout>
                <c:manualLayout>
                  <c:x val="-2.4305555555555657E-2"/>
                  <c:y val="3.0460746331032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6-4754-AA6E-5787AF363AF0}"/>
                </c:ext>
              </c:extLst>
            </c:dLbl>
            <c:spPr>
              <a:noFill/>
              <a:ln w="25400">
                <a:noFill/>
              </a:ln>
            </c:spPr>
            <c:txPr>
              <a:bodyPr/>
              <a:lstStyle/>
              <a:p>
                <a:pPr>
                  <a:defRPr sz="1200">
                    <a:latin typeface="ＭＳ Ｐ明朝" pitchFamily="18" charset="-128"/>
                    <a:ea typeface="ＭＳ Ｐ明朝" pitchFamily="18"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'(中学校）報告書81学級'!$H$19:$T$19</c:f>
              <c:strCache>
                <c:ptCount val="13"/>
                <c:pt idx="0">
                  <c:v>H２０</c:v>
                </c:pt>
                <c:pt idx="1">
                  <c:v>H２１</c:v>
                </c:pt>
                <c:pt idx="2">
                  <c:v>H２２</c:v>
                </c:pt>
                <c:pt idx="3">
                  <c:v>Ｈ２３</c:v>
                </c:pt>
                <c:pt idx="4">
                  <c:v>Ｈ２４</c:v>
                </c:pt>
                <c:pt idx="5">
                  <c:v>Ｈ２５</c:v>
                </c:pt>
                <c:pt idx="6">
                  <c:v>Ｈ２６</c:v>
                </c:pt>
                <c:pt idx="7">
                  <c:v>Ｈ２７</c:v>
                </c:pt>
                <c:pt idx="8">
                  <c:v>Ｈ２８</c:v>
                </c:pt>
                <c:pt idx="9">
                  <c:v>H２９</c:v>
                </c:pt>
                <c:pt idx="10">
                  <c:v>H３０</c:v>
                </c:pt>
                <c:pt idx="11">
                  <c:v>H31</c:v>
                </c:pt>
                <c:pt idx="12">
                  <c:v>R2</c:v>
                </c:pt>
              </c:strCache>
            </c:strRef>
          </c:cat>
          <c:val>
            <c:numRef>
              <c:f>'(中学校）報告書81学級'!$H$20:$T$20</c:f>
              <c:numCache>
                <c:formatCode>#,##0_);[Red]\(#,##0\)</c:formatCode>
                <c:ptCount val="13"/>
                <c:pt idx="0">
                  <c:v>673</c:v>
                </c:pt>
                <c:pt idx="1">
                  <c:v>680</c:v>
                </c:pt>
                <c:pt idx="2">
                  <c:v>690</c:v>
                </c:pt>
                <c:pt idx="3">
                  <c:v>695</c:v>
                </c:pt>
                <c:pt idx="4">
                  <c:v>743</c:v>
                </c:pt>
                <c:pt idx="5">
                  <c:v>759</c:v>
                </c:pt>
                <c:pt idx="6">
                  <c:v>777</c:v>
                </c:pt>
                <c:pt idx="7">
                  <c:v>777</c:v>
                </c:pt>
                <c:pt idx="8">
                  <c:v>805</c:v>
                </c:pt>
                <c:pt idx="9">
                  <c:v>768</c:v>
                </c:pt>
                <c:pt idx="10">
                  <c:v>740</c:v>
                </c:pt>
                <c:pt idx="11">
                  <c:v>763</c:v>
                </c:pt>
                <c:pt idx="12">
                  <c:v>783</c:v>
                </c:pt>
              </c:numCache>
            </c:numRef>
          </c:val>
          <c:smooth val="0"/>
          <c:extLst>
            <c:ext xmlns:c16="http://schemas.microsoft.com/office/drawing/2014/chart" uri="{C3380CC4-5D6E-409C-BE32-E72D297353CC}">
              <c16:uniqueId val="{00000013-8EC0-471C-9731-76F02CD1CF40}"/>
            </c:ext>
          </c:extLst>
        </c:ser>
        <c:ser>
          <c:idx val="1"/>
          <c:order val="1"/>
          <c:tx>
            <c:strRef>
              <c:f>'(中学校）報告書81学級'!$A$21</c:f>
              <c:strCache>
                <c:ptCount val="1"/>
                <c:pt idx="0">
                  <c:v>自閉症・情緒障害</c:v>
                </c:pt>
              </c:strCache>
            </c:strRef>
          </c:tx>
          <c:dLbls>
            <c:dLbl>
              <c:idx val="0"/>
              <c:layout>
                <c:manualLayout>
                  <c:x val="-3.9850187265917603E-2"/>
                  <c:y val="3.229609784254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C0-471C-9731-76F02CD1CF40}"/>
                </c:ext>
              </c:extLst>
            </c:dLbl>
            <c:dLbl>
              <c:idx val="1"/>
              <c:layout>
                <c:manualLayout>
                  <c:x val="-3.7710005350454788E-2"/>
                  <c:y val="3.229609784254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C0-471C-9731-76F02CD1CF40}"/>
                </c:ext>
              </c:extLst>
            </c:dLbl>
            <c:dLbl>
              <c:idx val="2"/>
              <c:layout>
                <c:manualLayout>
                  <c:x val="-3.5569823434991932E-2"/>
                  <c:y val="3.229609784254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C0-471C-9731-76F02CD1CF40}"/>
                </c:ext>
              </c:extLst>
            </c:dLbl>
            <c:dLbl>
              <c:idx val="3"/>
              <c:layout>
                <c:manualLayout>
                  <c:x val="-4.4087915976795074E-2"/>
                  <c:y val="-3.1868962437786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C0-471C-9731-76F02CD1CF40}"/>
                </c:ext>
              </c:extLst>
            </c:dLbl>
            <c:dLbl>
              <c:idx val="4"/>
              <c:layout>
                <c:manualLayout>
                  <c:x val="-5.396308607491479E-2"/>
                  <c:y val="-3.7553500833142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C0-471C-9731-76F02CD1CF40}"/>
                </c:ext>
              </c:extLst>
            </c:dLbl>
            <c:dLbl>
              <c:idx val="5"/>
              <c:layout>
                <c:manualLayout>
                  <c:x val="-5.4095541428108004E-2"/>
                  <c:y val="-2.865074438309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EC0-471C-9731-76F02CD1CF40}"/>
                </c:ext>
              </c:extLst>
            </c:dLbl>
            <c:dLbl>
              <c:idx val="6"/>
              <c:layout>
                <c:manualLayout>
                  <c:x val="-4.7439803720187149E-2"/>
                  <c:y val="-4.3727568677133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EC0-471C-9731-76F02CD1CF40}"/>
                </c:ext>
              </c:extLst>
            </c:dLbl>
            <c:dLbl>
              <c:idx val="8"/>
              <c:layout>
                <c:manualLayout>
                  <c:x val="-6.4347826086956522E-2"/>
                  <c:y val="-3.8296048024546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EC0-471C-9731-76F02CD1CF40}"/>
                </c:ext>
              </c:extLst>
            </c:dLbl>
            <c:spPr>
              <a:noFill/>
              <a:ln w="25400">
                <a:noFill/>
              </a:ln>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'(中学校）報告書81学級'!$H$19:$T$19</c:f>
              <c:strCache>
                <c:ptCount val="13"/>
                <c:pt idx="0">
                  <c:v>H２０</c:v>
                </c:pt>
                <c:pt idx="1">
                  <c:v>H２１</c:v>
                </c:pt>
                <c:pt idx="2">
                  <c:v>H２２</c:v>
                </c:pt>
                <c:pt idx="3">
                  <c:v>Ｈ２３</c:v>
                </c:pt>
                <c:pt idx="4">
                  <c:v>Ｈ２４</c:v>
                </c:pt>
                <c:pt idx="5">
                  <c:v>Ｈ２５</c:v>
                </c:pt>
                <c:pt idx="6">
                  <c:v>Ｈ２６</c:v>
                </c:pt>
                <c:pt idx="7">
                  <c:v>Ｈ２７</c:v>
                </c:pt>
                <c:pt idx="8">
                  <c:v>Ｈ２８</c:v>
                </c:pt>
                <c:pt idx="9">
                  <c:v>H２９</c:v>
                </c:pt>
                <c:pt idx="10">
                  <c:v>H３０</c:v>
                </c:pt>
                <c:pt idx="11">
                  <c:v>H31</c:v>
                </c:pt>
                <c:pt idx="12">
                  <c:v>R2</c:v>
                </c:pt>
              </c:strCache>
            </c:strRef>
          </c:cat>
          <c:val>
            <c:numRef>
              <c:f>'(中学校）報告書81学級'!$H$21:$T$21</c:f>
              <c:numCache>
                <c:formatCode>#,##0_);[Red]\(#,##0\)</c:formatCode>
                <c:ptCount val="13"/>
                <c:pt idx="0">
                  <c:v>592</c:v>
                </c:pt>
                <c:pt idx="1">
                  <c:v>714</c:v>
                </c:pt>
                <c:pt idx="2">
                  <c:v>769</c:v>
                </c:pt>
                <c:pt idx="3">
                  <c:v>924</c:v>
                </c:pt>
                <c:pt idx="4">
                  <c:v>1013</c:v>
                </c:pt>
                <c:pt idx="5">
                  <c:v>1068</c:v>
                </c:pt>
                <c:pt idx="6">
                  <c:v>1175</c:v>
                </c:pt>
                <c:pt idx="7">
                  <c:v>1279</c:v>
                </c:pt>
                <c:pt idx="8">
                  <c:v>1454</c:v>
                </c:pt>
                <c:pt idx="9">
                  <c:v>1546</c:v>
                </c:pt>
                <c:pt idx="10">
                  <c:v>1612</c:v>
                </c:pt>
                <c:pt idx="11">
                  <c:v>1719</c:v>
                </c:pt>
                <c:pt idx="12">
                  <c:v>1877</c:v>
                </c:pt>
              </c:numCache>
            </c:numRef>
          </c:val>
          <c:smooth val="0"/>
          <c:extLst>
            <c:ext xmlns:c16="http://schemas.microsoft.com/office/drawing/2014/chart" uri="{C3380CC4-5D6E-409C-BE32-E72D297353CC}">
              <c16:uniqueId val="{0000001C-8EC0-471C-9731-76F02CD1CF40}"/>
            </c:ext>
          </c:extLst>
        </c:ser>
        <c:dLbls>
          <c:showLegendKey val="0"/>
          <c:showVal val="0"/>
          <c:showCatName val="0"/>
          <c:showSerName val="0"/>
          <c:showPercent val="0"/>
          <c:showBubbleSize val="0"/>
        </c:dLbls>
        <c:marker val="1"/>
        <c:smooth val="0"/>
        <c:axId val="-389993760"/>
        <c:axId val="-389993216"/>
      </c:lineChart>
      <c:catAx>
        <c:axId val="-389993760"/>
        <c:scaling>
          <c:orientation val="minMax"/>
        </c:scaling>
        <c:delete val="0"/>
        <c:axPos val="b"/>
        <c:numFmt formatCode="General" sourceLinked="1"/>
        <c:majorTickMark val="out"/>
        <c:minorTickMark val="none"/>
        <c:tickLblPos val="nextTo"/>
        <c:crossAx val="-389993216"/>
        <c:crosses val="autoZero"/>
        <c:auto val="1"/>
        <c:lblAlgn val="ctr"/>
        <c:lblOffset val="100"/>
        <c:noMultiLvlLbl val="0"/>
      </c:catAx>
      <c:valAx>
        <c:axId val="-389993216"/>
        <c:scaling>
          <c:orientation val="minMax"/>
        </c:scaling>
        <c:delete val="0"/>
        <c:axPos val="l"/>
        <c:majorGridlines/>
        <c:numFmt formatCode="#,##0_);[Red]\(#,##0\)" sourceLinked="1"/>
        <c:majorTickMark val="out"/>
        <c:minorTickMark val="none"/>
        <c:tickLblPos val="nextTo"/>
        <c:crossAx val="-389993760"/>
        <c:crosses val="autoZero"/>
        <c:crossBetween val="between"/>
      </c:valAx>
    </c:plotArea>
    <c:plotVisOnly val="1"/>
    <c:dispBlanksAs val="gap"/>
    <c:showDLblsOverMax val="0"/>
  </c:chart>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98502930021967E-2"/>
          <c:y val="2.8329277070324985E-2"/>
          <c:w val="0.90090149706997802"/>
          <c:h val="0.65718733320335265"/>
        </c:manualLayout>
      </c:layout>
      <c:lineChart>
        <c:grouping val="standard"/>
        <c:varyColors val="0"/>
        <c:ser>
          <c:idx val="0"/>
          <c:order val="0"/>
          <c:tx>
            <c:strRef>
              <c:f>'在籍率　利用率グラフ'!$A$3</c:f>
              <c:strCache>
                <c:ptCount val="1"/>
                <c:pt idx="0">
                  <c:v>自情障学級在籍率（長野県）</c:v>
                </c:pt>
              </c:strCache>
            </c:strRef>
          </c:tx>
          <c:spPr>
            <a:ln w="50800">
              <a:solidFill>
                <a:srgbClr val="FF0000"/>
              </a:solidFill>
            </a:ln>
          </c:spPr>
          <c:marker>
            <c:symbol val="circle"/>
            <c:size val="12"/>
            <c:spPr>
              <a:solidFill>
                <a:srgbClr val="FF0000"/>
              </a:solidFill>
              <a:ln>
                <a:noFill/>
              </a:ln>
            </c:spPr>
          </c:marker>
          <c:dLbls>
            <c:spPr>
              <a:noFill/>
              <a:ln>
                <a:noFill/>
              </a:ln>
              <a:effectLst/>
            </c:spPr>
            <c:txPr>
              <a:bodyPr/>
              <a:lstStyle/>
              <a:p>
                <a:pPr>
                  <a:defRPr sz="2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'在籍率　利用率グラフ'!$C$2:$N$2</c:f>
              <c:strCache>
                <c:ptCount val="12"/>
                <c:pt idx="0">
                  <c:v>平成20年</c:v>
                </c:pt>
                <c:pt idx="1">
                  <c:v>平成21年</c:v>
                </c:pt>
                <c:pt idx="2">
                  <c:v>平成22年</c:v>
                </c:pt>
                <c:pt idx="3">
                  <c:v>平成23年</c:v>
                </c:pt>
                <c:pt idx="4">
                  <c:v>平成24年</c:v>
                </c:pt>
                <c:pt idx="5">
                  <c:v>平成25年</c:v>
                </c:pt>
                <c:pt idx="6">
                  <c:v>平成26年</c:v>
                </c:pt>
                <c:pt idx="7">
                  <c:v>平成27年</c:v>
                </c:pt>
                <c:pt idx="8">
                  <c:v>平成28年</c:v>
                </c:pt>
                <c:pt idx="9">
                  <c:v>平成29年</c:v>
                </c:pt>
                <c:pt idx="10">
                  <c:v>平成30年</c:v>
                </c:pt>
                <c:pt idx="11">
                  <c:v>令和２年</c:v>
                </c:pt>
              </c:strCache>
            </c:strRef>
          </c:cat>
          <c:val>
            <c:numRef>
              <c:f>'在籍率　利用率グラフ'!$C$3:$N$3</c:f>
              <c:numCache>
                <c:formatCode>0.00%</c:formatCode>
                <c:ptCount val="12"/>
                <c:pt idx="0">
                  <c:v>7.2447807686861852E-3</c:v>
                </c:pt>
                <c:pt idx="1">
                  <c:v>8.5113484646194924E-3</c:v>
                </c:pt>
                <c:pt idx="2">
                  <c:v>9.9467197588283176E-3</c:v>
                </c:pt>
                <c:pt idx="3">
                  <c:v>1.1534990565263763E-2</c:v>
                </c:pt>
                <c:pt idx="4">
                  <c:v>1.3789585476196449E-2</c:v>
                </c:pt>
                <c:pt idx="5">
                  <c:v>1.6095058519764224E-2</c:v>
                </c:pt>
                <c:pt idx="6">
                  <c:v>1.8185910031247567E-2</c:v>
                </c:pt>
                <c:pt idx="7">
                  <c:v>2.0275628711911603E-2</c:v>
                </c:pt>
                <c:pt idx="8">
                  <c:v>2.2700000000000001E-2</c:v>
                </c:pt>
                <c:pt idx="9">
                  <c:v>2.5499999999999998E-2</c:v>
                </c:pt>
                <c:pt idx="10">
                  <c:v>2.8299999999999999E-2</c:v>
                </c:pt>
                <c:pt idx="11">
                  <c:v>3.1699999999999999E-2</c:v>
                </c:pt>
              </c:numCache>
            </c:numRef>
          </c:val>
          <c:smooth val="0"/>
          <c:extLst>
            <c:ext xmlns:c16="http://schemas.microsoft.com/office/drawing/2014/chart" uri="{C3380CC4-5D6E-409C-BE32-E72D297353CC}">
              <c16:uniqueId val="{00000000-0831-4C83-81DF-87B4895BF477}"/>
            </c:ext>
          </c:extLst>
        </c:ser>
        <c:ser>
          <c:idx val="1"/>
          <c:order val="1"/>
          <c:tx>
            <c:strRef>
              <c:f>'在籍率　利用率グラフ'!$A$4</c:f>
              <c:strCache>
                <c:ptCount val="1"/>
                <c:pt idx="0">
                  <c:v>自情障学級在籍率（全国）</c:v>
                </c:pt>
              </c:strCache>
            </c:strRef>
          </c:tx>
          <c:spPr>
            <a:ln w="44450">
              <a:solidFill>
                <a:schemeClr val="accent2"/>
              </a:solidFill>
              <a:prstDash val="dash"/>
            </a:ln>
          </c:spPr>
          <c:dLbls>
            <c:spPr>
              <a:noFill/>
              <a:ln>
                <a:noFill/>
              </a:ln>
              <a:effectLst/>
            </c:spPr>
            <c:txPr>
              <a:bodyPr/>
              <a:lstStyle/>
              <a:p>
                <a:pPr>
                  <a:defRPr sz="2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'在籍率　利用率グラフ'!$C$2:$N$2</c:f>
              <c:strCache>
                <c:ptCount val="12"/>
                <c:pt idx="0">
                  <c:v>平成20年</c:v>
                </c:pt>
                <c:pt idx="1">
                  <c:v>平成21年</c:v>
                </c:pt>
                <c:pt idx="2">
                  <c:v>平成22年</c:v>
                </c:pt>
                <c:pt idx="3">
                  <c:v>平成23年</c:v>
                </c:pt>
                <c:pt idx="4">
                  <c:v>平成24年</c:v>
                </c:pt>
                <c:pt idx="5">
                  <c:v>平成25年</c:v>
                </c:pt>
                <c:pt idx="6">
                  <c:v>平成26年</c:v>
                </c:pt>
                <c:pt idx="7">
                  <c:v>平成27年</c:v>
                </c:pt>
                <c:pt idx="8">
                  <c:v>平成28年</c:v>
                </c:pt>
                <c:pt idx="9">
                  <c:v>平成29年</c:v>
                </c:pt>
                <c:pt idx="10">
                  <c:v>平成30年</c:v>
                </c:pt>
                <c:pt idx="11">
                  <c:v>令和２年</c:v>
                </c:pt>
              </c:strCache>
            </c:strRef>
          </c:cat>
          <c:val>
            <c:numRef>
              <c:f>'在籍率　利用率グラフ'!$C$4:$N$4</c:f>
              <c:numCache>
                <c:formatCode>0.00%</c:formatCode>
                <c:ptCount val="12"/>
                <c:pt idx="0">
                  <c:v>4.5117927664442368E-3</c:v>
                </c:pt>
                <c:pt idx="1">
                  <c:v>5.1541662997624726E-3</c:v>
                </c:pt>
                <c:pt idx="2">
                  <c:v>5.8205078634410616E-3</c:v>
                </c:pt>
                <c:pt idx="3">
                  <c:v>6.5102510536797333E-3</c:v>
                </c:pt>
                <c:pt idx="4">
                  <c:v>7.2076490930235689E-3</c:v>
                </c:pt>
                <c:pt idx="5">
                  <c:v>7.9869161230028216E-3</c:v>
                </c:pt>
                <c:pt idx="6">
                  <c:v>8.8448404440844442E-3</c:v>
                </c:pt>
                <c:pt idx="7">
                  <c:v>9.8401309225713048E-3</c:v>
                </c:pt>
                <c:pt idx="8">
                  <c:v>1.11E-2</c:v>
                </c:pt>
                <c:pt idx="9">
                  <c:v>1.1200000000000002E-2</c:v>
                </c:pt>
                <c:pt idx="10">
                  <c:v>1.26E-2</c:v>
                </c:pt>
                <c:pt idx="11">
                  <c:v>1.47E-2</c:v>
                </c:pt>
              </c:numCache>
            </c:numRef>
          </c:val>
          <c:smooth val="0"/>
          <c:extLst>
            <c:ext xmlns:c16="http://schemas.microsoft.com/office/drawing/2014/chart" uri="{C3380CC4-5D6E-409C-BE32-E72D297353CC}">
              <c16:uniqueId val="{00000001-0831-4C83-81DF-87B4895BF477}"/>
            </c:ext>
          </c:extLst>
        </c:ser>
        <c:dLbls>
          <c:dLblPos val="t"/>
          <c:showLegendKey val="0"/>
          <c:showVal val="1"/>
          <c:showCatName val="0"/>
          <c:showSerName val="0"/>
          <c:showPercent val="0"/>
          <c:showBubbleSize val="0"/>
        </c:dLbls>
        <c:marker val="1"/>
        <c:smooth val="0"/>
        <c:axId val="91978880"/>
        <c:axId val="155033568"/>
      </c:lineChart>
      <c:catAx>
        <c:axId val="91978880"/>
        <c:scaling>
          <c:orientation val="minMax"/>
        </c:scaling>
        <c:delete val="0"/>
        <c:axPos val="b"/>
        <c:numFmt formatCode="General" sourceLinked="0"/>
        <c:majorTickMark val="out"/>
        <c:minorTickMark val="none"/>
        <c:tickLblPos val="nextTo"/>
        <c:txPr>
          <a:bodyPr/>
          <a:lstStyle/>
          <a:p>
            <a:pPr>
              <a:defRPr sz="2000"/>
            </a:pPr>
            <a:endParaRPr lang="ja-JP"/>
          </a:p>
        </c:txPr>
        <c:crossAx val="155033568"/>
        <c:crosses val="autoZero"/>
        <c:auto val="1"/>
        <c:lblAlgn val="ctr"/>
        <c:lblOffset val="100"/>
        <c:noMultiLvlLbl val="0"/>
      </c:catAx>
      <c:valAx>
        <c:axId val="155033568"/>
        <c:scaling>
          <c:orientation val="minMax"/>
        </c:scaling>
        <c:delete val="0"/>
        <c:axPos val="l"/>
        <c:majorGridlines/>
        <c:numFmt formatCode="0.00%" sourceLinked="1"/>
        <c:majorTickMark val="out"/>
        <c:minorTickMark val="none"/>
        <c:tickLblPos val="nextTo"/>
        <c:txPr>
          <a:bodyPr/>
          <a:lstStyle/>
          <a:p>
            <a:pPr>
              <a:defRPr sz="2000"/>
            </a:pPr>
            <a:endParaRPr lang="ja-JP"/>
          </a:p>
        </c:txPr>
        <c:crossAx val="91978880"/>
        <c:crosses val="autoZero"/>
        <c:crossBetween val="between"/>
      </c:valAx>
      <c:spPr>
        <a:ln w="19050">
          <a:solidFill>
            <a:schemeClr val="accent2"/>
          </a:solidFill>
        </a:ln>
      </c:spPr>
    </c:plotArea>
    <c:legend>
      <c:legendPos val="b"/>
      <c:legendEntry>
        <c:idx val="1"/>
        <c:txPr>
          <a:bodyPr/>
          <a:lstStyle/>
          <a:p>
            <a:pPr>
              <a:defRPr sz="2000">
                <a:latin typeface="+mn-ea"/>
                <a:ea typeface="+mn-ea"/>
              </a:defRPr>
            </a:pPr>
            <a:endParaRPr lang="ja-JP"/>
          </a:p>
        </c:txPr>
      </c:legendEntry>
      <c:overlay val="0"/>
      <c:txPr>
        <a:bodyPr/>
        <a:lstStyle/>
        <a:p>
          <a:pPr>
            <a:defRPr sz="2000"/>
          </a:pPr>
          <a:endParaRPr lang="ja-JP"/>
        </a:p>
      </c:txPr>
    </c:legend>
    <c:plotVisOnly val="1"/>
    <c:dispBlanksAs val="gap"/>
    <c:showDLblsOverMax val="0"/>
  </c:char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'ＬＤ等通級　自情障学級（利用率　在籍率）'!$B$16</c:f>
              <c:strCache>
                <c:ptCount val="1"/>
                <c:pt idx="0">
                  <c:v>長野県</c:v>
                </c:pt>
              </c:strCache>
            </c:strRef>
          </c:tx>
          <c:marker>
            <c:symbol val="diamond"/>
            <c:size val="6"/>
          </c:marker>
          <c:dLbls>
            <c:spPr>
              <a:noFill/>
              <a:ln>
                <a:noFill/>
              </a:ln>
              <a:effectLst/>
            </c:spPr>
            <c:txPr>
              <a:bodyPr/>
              <a:lstStyle/>
              <a:p>
                <a:pPr>
                  <a:defRPr sz="2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'ＬＤ等通級　自情障学級（利用率　在籍率）'!$C$15:$K$15</c:f>
              <c:strCache>
                <c:ptCount val="9"/>
                <c:pt idx="0">
                  <c:v>Ｈ20　小１</c:v>
                </c:pt>
                <c:pt idx="1">
                  <c:v>Ｈ21　小２　</c:v>
                </c:pt>
                <c:pt idx="2">
                  <c:v>Ｈ22　小３</c:v>
                </c:pt>
                <c:pt idx="3">
                  <c:v>Ｈ23　小４</c:v>
                </c:pt>
                <c:pt idx="4">
                  <c:v>Ｈ24　小５</c:v>
                </c:pt>
                <c:pt idx="5">
                  <c:v>Ｈ25　小６</c:v>
                </c:pt>
                <c:pt idx="6">
                  <c:v>Ｈ26　中１</c:v>
                </c:pt>
                <c:pt idx="7">
                  <c:v>Ｈ27　中２</c:v>
                </c:pt>
                <c:pt idx="8">
                  <c:v>Ｈ28　中３</c:v>
                </c:pt>
              </c:strCache>
            </c:strRef>
          </c:cat>
          <c:val>
            <c:numRef>
              <c:f>'ＬＤ等通級　自情障学級（利用率　在籍率）'!$C$16:$K$16</c:f>
              <c:numCache>
                <c:formatCode>0.00%</c:formatCode>
                <c:ptCount val="9"/>
                <c:pt idx="0">
                  <c:v>1.2214983713355049E-2</c:v>
                </c:pt>
                <c:pt idx="1">
                  <c:v>1.6361978791804614E-2</c:v>
                </c:pt>
                <c:pt idx="2">
                  <c:v>2.0312124849939977E-2</c:v>
                </c:pt>
                <c:pt idx="3">
                  <c:v>2.4571675385132215E-2</c:v>
                </c:pt>
                <c:pt idx="4">
                  <c:v>2.9049422367096497E-2</c:v>
                </c:pt>
                <c:pt idx="5">
                  <c:v>3.2092487767437401E-2</c:v>
                </c:pt>
                <c:pt idx="6">
                  <c:v>3.2847951236031153E-2</c:v>
                </c:pt>
                <c:pt idx="7">
                  <c:v>3.596843684949412E-2</c:v>
                </c:pt>
                <c:pt idx="8">
                  <c:v>3.6898577462737295E-2</c:v>
                </c:pt>
              </c:numCache>
            </c:numRef>
          </c:val>
          <c:smooth val="0"/>
          <c:extLst>
            <c:ext xmlns:c16="http://schemas.microsoft.com/office/drawing/2014/chart" uri="{C3380CC4-5D6E-409C-BE32-E72D297353CC}">
              <c16:uniqueId val="{00000000-E52B-4242-A273-A3BC62A954EB}"/>
            </c:ext>
          </c:extLst>
        </c:ser>
        <c:ser>
          <c:idx val="1"/>
          <c:order val="1"/>
          <c:tx>
            <c:strRef>
              <c:f>'ＬＤ等通級　自情障学級（利用率　在籍率）'!$B$17</c:f>
              <c:strCache>
                <c:ptCount val="1"/>
                <c:pt idx="0">
                  <c:v>全国</c:v>
                </c:pt>
              </c:strCache>
            </c:strRef>
          </c:tx>
          <c:marker>
            <c:symbol val="square"/>
            <c:size val="6"/>
          </c:marker>
          <c:dLbls>
            <c:spPr>
              <a:noFill/>
              <a:ln>
                <a:noFill/>
              </a:ln>
              <a:effectLst/>
            </c:spPr>
            <c:txPr>
              <a:bodyPr/>
              <a:lstStyle/>
              <a:p>
                <a:pPr>
                  <a:defRPr sz="2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'ＬＤ等通級　自情障学級（利用率　在籍率）'!$C$15:$K$15</c:f>
              <c:strCache>
                <c:ptCount val="9"/>
                <c:pt idx="0">
                  <c:v>Ｈ20　小１</c:v>
                </c:pt>
                <c:pt idx="1">
                  <c:v>Ｈ21　小２　</c:v>
                </c:pt>
                <c:pt idx="2">
                  <c:v>Ｈ22　小３</c:v>
                </c:pt>
                <c:pt idx="3">
                  <c:v>Ｈ23　小４</c:v>
                </c:pt>
                <c:pt idx="4">
                  <c:v>Ｈ24　小５</c:v>
                </c:pt>
                <c:pt idx="5">
                  <c:v>Ｈ25　小６</c:v>
                </c:pt>
                <c:pt idx="6">
                  <c:v>Ｈ26　中１</c:v>
                </c:pt>
                <c:pt idx="7">
                  <c:v>Ｈ27　中２</c:v>
                </c:pt>
                <c:pt idx="8">
                  <c:v>Ｈ28　中３</c:v>
                </c:pt>
              </c:strCache>
            </c:strRef>
          </c:cat>
          <c:val>
            <c:numRef>
              <c:f>'ＬＤ等通級　自情障学級（利用率　在籍率）'!$C$17:$K$17</c:f>
              <c:numCache>
                <c:formatCode>0.00%</c:formatCode>
                <c:ptCount val="9"/>
                <c:pt idx="0">
                  <c:v>1.105100410810367E-2</c:v>
                </c:pt>
                <c:pt idx="1">
                  <c:v>1.3536135854079361E-2</c:v>
                </c:pt>
                <c:pt idx="2">
                  <c:v>1.5433331651117576E-2</c:v>
                </c:pt>
                <c:pt idx="3">
                  <c:v>1.6857119632413653E-2</c:v>
                </c:pt>
                <c:pt idx="4">
                  <c:v>1.8098544602827272E-2</c:v>
                </c:pt>
                <c:pt idx="5">
                  <c:v>1.8898130979466701E-2</c:v>
                </c:pt>
                <c:pt idx="6">
                  <c:v>1.700421184693969E-2</c:v>
                </c:pt>
                <c:pt idx="7">
                  <c:v>1.8323074432430756E-2</c:v>
                </c:pt>
                <c:pt idx="8">
                  <c:v>1.9072101405235603E-2</c:v>
                </c:pt>
              </c:numCache>
            </c:numRef>
          </c:val>
          <c:smooth val="0"/>
          <c:extLst>
            <c:ext xmlns:c16="http://schemas.microsoft.com/office/drawing/2014/chart" uri="{C3380CC4-5D6E-409C-BE32-E72D297353CC}">
              <c16:uniqueId val="{00000001-E52B-4242-A273-A3BC62A954EB}"/>
            </c:ext>
          </c:extLst>
        </c:ser>
        <c:dLbls>
          <c:showLegendKey val="0"/>
          <c:showVal val="0"/>
          <c:showCatName val="0"/>
          <c:showSerName val="0"/>
          <c:showPercent val="0"/>
          <c:showBubbleSize val="0"/>
        </c:dLbls>
        <c:marker val="1"/>
        <c:smooth val="0"/>
        <c:axId val="284773192"/>
        <c:axId val="284774368"/>
      </c:lineChart>
      <c:catAx>
        <c:axId val="284773192"/>
        <c:scaling>
          <c:orientation val="minMax"/>
        </c:scaling>
        <c:delete val="0"/>
        <c:axPos val="b"/>
        <c:numFmt formatCode="General" sourceLinked="1"/>
        <c:majorTickMark val="out"/>
        <c:minorTickMark val="none"/>
        <c:tickLblPos val="low"/>
        <c:txPr>
          <a:bodyPr/>
          <a:lstStyle/>
          <a:p>
            <a:pPr>
              <a:defRPr sz="2100" kern="1000" baseline="0"/>
            </a:pPr>
            <a:endParaRPr lang="ja-JP"/>
          </a:p>
        </c:txPr>
        <c:crossAx val="284774368"/>
        <c:crosses val="autoZero"/>
        <c:auto val="1"/>
        <c:lblAlgn val="ctr"/>
        <c:lblOffset val="100"/>
        <c:noMultiLvlLbl val="0"/>
      </c:catAx>
      <c:valAx>
        <c:axId val="284774368"/>
        <c:scaling>
          <c:orientation val="minMax"/>
        </c:scaling>
        <c:delete val="0"/>
        <c:axPos val="l"/>
        <c:majorGridlines/>
        <c:numFmt formatCode="0.00%" sourceLinked="1"/>
        <c:majorTickMark val="out"/>
        <c:minorTickMark val="none"/>
        <c:tickLblPos val="nextTo"/>
        <c:txPr>
          <a:bodyPr/>
          <a:lstStyle/>
          <a:p>
            <a:pPr>
              <a:defRPr sz="1800"/>
            </a:pPr>
            <a:endParaRPr lang="ja-JP"/>
          </a:p>
        </c:txPr>
        <c:crossAx val="284773192"/>
        <c:crosses val="autoZero"/>
        <c:crossBetween val="between"/>
      </c:valAx>
      <c:spPr>
        <a:noFill/>
        <a:ln w="25397">
          <a:noFill/>
        </a:ln>
      </c:spPr>
    </c:plotArea>
    <c:legend>
      <c:legendPos val="b"/>
      <c:layout/>
      <c:overlay val="0"/>
      <c:txPr>
        <a:bodyPr/>
        <a:lstStyle/>
        <a:p>
          <a:pPr>
            <a:defRPr sz="1400" baseline="0"/>
          </a:pPr>
          <a:endParaRPr lang="ja-JP"/>
        </a:p>
      </c:txPr>
    </c:legend>
    <c:plotVisOnly val="1"/>
    <c:dispBlanksAs val="gap"/>
    <c:showDLblsOverMax val="0"/>
  </c:chart>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0.18274</cdr:x>
      <cdr:y>0.14868</cdr:y>
    </cdr:from>
    <cdr:to>
      <cdr:x>0.64312</cdr:x>
      <cdr:y>0.21589</cdr:y>
    </cdr:to>
    <cdr:sp macro="" textlink="">
      <cdr:nvSpPr>
        <cdr:cNvPr id="2" name="線吹き出し 1 (枠付き) 1"/>
        <cdr:cNvSpPr/>
      </cdr:nvSpPr>
      <cdr:spPr>
        <a:xfrm xmlns:a="http://schemas.openxmlformats.org/drawingml/2006/main">
          <a:off x="1611824" y="855607"/>
          <a:ext cx="4060797" cy="386772"/>
        </a:xfrm>
        <a:prstGeom xmlns:a="http://schemas.openxmlformats.org/drawingml/2006/main" prst="borderCallout1">
          <a:avLst>
            <a:gd name="adj1" fmla="val 18750"/>
            <a:gd name="adj2" fmla="val 101008"/>
            <a:gd name="adj3" fmla="val 103668"/>
            <a:gd name="adj4" fmla="val 123121"/>
          </a:avLst>
        </a:prstGeom>
        <a:solidFill xmlns:a="http://schemas.openxmlformats.org/drawingml/2006/main">
          <a:schemeClr val="accent2">
            <a:lumMod val="20000"/>
            <a:lumOff val="80000"/>
          </a:schemeClr>
        </a:solidFill>
        <a:ln xmlns:a="http://schemas.openxmlformats.org/drawingml/2006/main" w="12700">
          <a:solidFill>
            <a:schemeClr val="tx1"/>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000" dirty="0">
              <a:solidFill>
                <a:sysClr val="windowText" lastClr="000000"/>
              </a:solidFill>
              <a:latin typeface="UD Digi Kyokasho NK-R" panose="02020400000000000000" pitchFamily="18" charset="-128"/>
              <a:ea typeface="UD Digi Kyokasho NK-R" panose="02020400000000000000" pitchFamily="18" charset="-128"/>
            </a:rPr>
            <a:t>自閉症・情緒障害特別支援学級</a:t>
          </a:r>
          <a:r>
            <a:rPr lang="ja-JP" altLang="en-US" sz="1400" dirty="0">
              <a:solidFill>
                <a:sysClr val="windowText" lastClr="000000"/>
              </a:solidFill>
              <a:latin typeface="UD Digi Kyokasho NK-R" panose="02020400000000000000" pitchFamily="18" charset="-128"/>
              <a:ea typeface="UD Digi Kyokasho NK-R" panose="02020400000000000000" pitchFamily="18" charset="-128"/>
            </a:rPr>
            <a:t>（人）</a:t>
          </a:r>
          <a:endParaRPr lang="ja-JP" sz="1800" dirty="0">
            <a:solidFill>
              <a:sysClr val="windowText" lastClr="000000"/>
            </a:solidFill>
            <a:latin typeface="UD Digi Kyokasho NK-R" panose="02020400000000000000" pitchFamily="18" charset="-128"/>
            <a:ea typeface="UD Digi Kyokasho NK-R" panose="02020400000000000000" pitchFamily="18" charset="-128"/>
          </a:endParaRPr>
        </a:p>
      </cdr:txBody>
    </cdr:sp>
  </cdr:relSizeAnchor>
  <cdr:relSizeAnchor xmlns:cdr="http://schemas.openxmlformats.org/drawingml/2006/chartDrawing">
    <cdr:from>
      <cdr:x>0.10681</cdr:x>
      <cdr:y>0.30636</cdr:y>
    </cdr:from>
    <cdr:to>
      <cdr:x>0.5</cdr:x>
      <cdr:y>0.38259</cdr:y>
    </cdr:to>
    <cdr:sp macro="" textlink="">
      <cdr:nvSpPr>
        <cdr:cNvPr id="3" name="線吹き出し 1 (枠付き) 2"/>
        <cdr:cNvSpPr/>
      </cdr:nvSpPr>
      <cdr:spPr>
        <a:xfrm xmlns:a="http://schemas.openxmlformats.org/drawingml/2006/main">
          <a:off x="942158" y="1763032"/>
          <a:ext cx="3468077" cy="438666"/>
        </a:xfrm>
        <a:prstGeom xmlns:a="http://schemas.openxmlformats.org/drawingml/2006/main" prst="borderCallout1">
          <a:avLst>
            <a:gd name="adj1" fmla="val 18750"/>
            <a:gd name="adj2" fmla="val 101008"/>
            <a:gd name="adj3" fmla="val 352199"/>
            <a:gd name="adj4" fmla="val 142749"/>
          </a:avLst>
        </a:prstGeom>
        <a:solidFill xmlns:a="http://schemas.openxmlformats.org/drawingml/2006/main">
          <a:sysClr val="window" lastClr="FFFFFF"/>
        </a:solidFill>
        <a:ln xmlns:a="http://schemas.openxmlformats.org/drawingml/2006/main" w="12700" cap="flat" cmpd="sng" algn="ctr">
          <a:solidFill>
            <a:sysClr val="windowText" lastClr="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2000" dirty="0">
              <a:solidFill>
                <a:sysClr val="windowText" lastClr="000000"/>
              </a:solidFill>
              <a:latin typeface="UD Digi Kyokasho NK-R" panose="02020400000000000000" pitchFamily="18" charset="-128"/>
              <a:ea typeface="UD Digi Kyokasho NK-R" panose="02020400000000000000" pitchFamily="18" charset="-128"/>
            </a:rPr>
            <a:t>知的障害特別支援学級</a:t>
          </a:r>
          <a:r>
            <a:rPr lang="ja-JP" altLang="en-US" sz="1800" dirty="0">
              <a:solidFill>
                <a:sysClr val="windowText" lastClr="000000"/>
              </a:solidFill>
              <a:latin typeface="UD Digi Kyokasho NK-R" panose="02020400000000000000" pitchFamily="18" charset="-128"/>
              <a:ea typeface="UD Digi Kyokasho NK-R" panose="02020400000000000000" pitchFamily="18" charset="-128"/>
            </a:rPr>
            <a:t>（人）</a:t>
          </a:r>
          <a:endParaRPr lang="ja-JP" sz="1800" dirty="0">
            <a:solidFill>
              <a:sysClr val="windowText" lastClr="000000"/>
            </a:solidFill>
            <a:latin typeface="UD Digi Kyokasho NK-R" panose="02020400000000000000" pitchFamily="18" charset="-128"/>
            <a:ea typeface="UD Digi Kyokasho NK-R" panose="02020400000000000000" pitchFamily="18" charset="-128"/>
          </a:endParaRPr>
        </a:p>
      </cdr:txBody>
    </cdr:sp>
  </cdr:relSizeAnchor>
  <cdr:relSizeAnchor xmlns:cdr="http://schemas.openxmlformats.org/drawingml/2006/chartDrawing">
    <cdr:from>
      <cdr:x>0.52173</cdr:x>
      <cdr:y>0.78004</cdr:y>
    </cdr:from>
    <cdr:to>
      <cdr:x>0.84239</cdr:x>
      <cdr:y>0.84725</cdr:y>
    </cdr:to>
    <cdr:sp macro="" textlink="">
      <cdr:nvSpPr>
        <cdr:cNvPr id="4" name="線吹き出し 1 (枠付き) 3"/>
        <cdr:cNvSpPr/>
      </cdr:nvSpPr>
      <cdr:spPr>
        <a:xfrm xmlns:a="http://schemas.openxmlformats.org/drawingml/2006/main">
          <a:off x="4601904" y="4488884"/>
          <a:ext cx="2828373" cy="386773"/>
        </a:xfrm>
        <a:prstGeom xmlns:a="http://schemas.openxmlformats.org/drawingml/2006/main" prst="borderCallout1">
          <a:avLst>
            <a:gd name="adj1" fmla="val 18750"/>
            <a:gd name="adj2" fmla="val 101008"/>
            <a:gd name="adj3" fmla="val -9444"/>
            <a:gd name="adj4" fmla="val 129761"/>
          </a:avLst>
        </a:prstGeom>
        <a:solidFill xmlns:a="http://schemas.openxmlformats.org/drawingml/2006/main">
          <a:sysClr val="window" lastClr="FFFFFF"/>
        </a:solidFill>
        <a:ln xmlns:a="http://schemas.openxmlformats.org/drawingml/2006/main" w="12700" cap="flat" cmpd="sng" algn="ctr">
          <a:solidFill>
            <a:sysClr val="windowText" lastClr="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800" dirty="0">
              <a:solidFill>
                <a:sysClr val="windowText" lastClr="000000"/>
              </a:solidFill>
              <a:latin typeface="UD Digi Kyokasho NK-R" panose="02020400000000000000" pitchFamily="18" charset="-128"/>
              <a:ea typeface="UD Digi Kyokasho NK-R" panose="02020400000000000000" pitchFamily="18" charset="-128"/>
            </a:rPr>
            <a:t>特別支援学級数（合計）</a:t>
          </a:r>
          <a:endParaRPr lang="ja-JP" sz="1800" dirty="0">
            <a:solidFill>
              <a:sysClr val="windowText" lastClr="000000"/>
            </a:solidFill>
            <a:latin typeface="UD Digi Kyokasho NK-R" panose="02020400000000000000" pitchFamily="18" charset="-128"/>
            <a:ea typeface="UD Digi Kyokasho NK-R" panose="02020400000000000000"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0.14563</cdr:x>
      <cdr:y>0.11634</cdr:y>
    </cdr:from>
    <cdr:to>
      <cdr:x>0.66884</cdr:x>
      <cdr:y>0.18355</cdr:y>
    </cdr:to>
    <cdr:sp macro="" textlink="">
      <cdr:nvSpPr>
        <cdr:cNvPr id="2" name="線吹き出し 1 (枠付き) 1"/>
        <cdr:cNvSpPr/>
      </cdr:nvSpPr>
      <cdr:spPr>
        <a:xfrm xmlns:a="http://schemas.openxmlformats.org/drawingml/2006/main">
          <a:off x="1331639" y="669502"/>
          <a:ext cx="4784267" cy="386773"/>
        </a:xfrm>
        <a:prstGeom xmlns:a="http://schemas.openxmlformats.org/drawingml/2006/main" prst="borderCallout1">
          <a:avLst>
            <a:gd name="adj1" fmla="val 61437"/>
            <a:gd name="adj2" fmla="val 100372"/>
            <a:gd name="adj3" fmla="val 149211"/>
            <a:gd name="adj4" fmla="val 120430"/>
          </a:avLst>
        </a:prstGeom>
        <a:solidFill xmlns:a="http://schemas.openxmlformats.org/drawingml/2006/main">
          <a:schemeClr val="bg1"/>
        </a:solidFill>
        <a:ln xmlns:a="http://schemas.openxmlformats.org/drawingml/2006/main" w="12700">
          <a:solidFill>
            <a:schemeClr val="tx1"/>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000" b="1" dirty="0">
              <a:solidFill>
                <a:sysClr val="windowText" lastClr="000000"/>
              </a:solidFill>
            </a:rPr>
            <a:t>自閉症・情緒障害特別支援学級（人）</a:t>
          </a:r>
          <a:endParaRPr lang="ja-JP" sz="2000" b="1" dirty="0">
            <a:solidFill>
              <a:sysClr val="windowText" lastClr="000000"/>
            </a:solidFill>
          </a:endParaRPr>
        </a:p>
      </cdr:txBody>
    </cdr:sp>
  </cdr:relSizeAnchor>
  <cdr:relSizeAnchor xmlns:cdr="http://schemas.openxmlformats.org/drawingml/2006/chartDrawing">
    <cdr:from>
      <cdr:x>0.13775</cdr:x>
      <cdr:y>0.25398</cdr:y>
    </cdr:from>
    <cdr:to>
      <cdr:x>0.54252</cdr:x>
      <cdr:y>0.32119</cdr:y>
    </cdr:to>
    <cdr:sp macro="" textlink="">
      <cdr:nvSpPr>
        <cdr:cNvPr id="3" name="線吹き出し 1 (枠付き) 2"/>
        <cdr:cNvSpPr/>
      </cdr:nvSpPr>
      <cdr:spPr>
        <a:xfrm xmlns:a="http://schemas.openxmlformats.org/drawingml/2006/main">
          <a:off x="1259631" y="1461575"/>
          <a:ext cx="3701172" cy="386772"/>
        </a:xfrm>
        <a:prstGeom xmlns:a="http://schemas.openxmlformats.org/drawingml/2006/main" prst="borderCallout1">
          <a:avLst>
            <a:gd name="adj1" fmla="val 100840"/>
            <a:gd name="adj2" fmla="val 97830"/>
            <a:gd name="adj3" fmla="val 424169"/>
            <a:gd name="adj4" fmla="val 113215"/>
          </a:avLst>
        </a:prstGeom>
        <a:solidFill xmlns:a="http://schemas.openxmlformats.org/drawingml/2006/main">
          <a:sysClr val="window" lastClr="FFFFFF"/>
        </a:solidFill>
        <a:ln xmlns:a="http://schemas.openxmlformats.org/drawingml/2006/main" w="12700" cap="flat" cmpd="sng" algn="ctr">
          <a:solidFill>
            <a:sysClr val="windowText" lastClr="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ja-JP" altLang="en-US" sz="2000" b="1" dirty="0">
              <a:solidFill>
                <a:sysClr val="windowText" lastClr="000000"/>
              </a:solidFill>
            </a:rPr>
            <a:t>知的障害特別支援学級（人）</a:t>
          </a:r>
          <a:endParaRPr lang="ja-JP" sz="2000" b="1" dirty="0">
            <a:solidFill>
              <a:sysClr val="windowText" lastClr="000000"/>
            </a:solidFill>
          </a:endParaRPr>
        </a:p>
      </cdr:txBody>
    </cdr:sp>
  </cdr:relSizeAnchor>
  <cdr:relSizeAnchor xmlns:cdr="http://schemas.openxmlformats.org/drawingml/2006/chartDrawing">
    <cdr:from>
      <cdr:x>0.21372</cdr:x>
      <cdr:y>0.79204</cdr:y>
    </cdr:from>
    <cdr:to>
      <cdr:x>0.73348</cdr:x>
      <cdr:y>0.85925</cdr:y>
    </cdr:to>
    <cdr:sp macro="" textlink="">
      <cdr:nvSpPr>
        <cdr:cNvPr id="4" name="線吹き出し 1 (枠付き) 3"/>
        <cdr:cNvSpPr/>
      </cdr:nvSpPr>
      <cdr:spPr>
        <a:xfrm xmlns:a="http://schemas.openxmlformats.org/drawingml/2006/main">
          <a:off x="1954212" y="4557934"/>
          <a:ext cx="4752685" cy="386772"/>
        </a:xfrm>
        <a:prstGeom xmlns:a="http://schemas.openxmlformats.org/drawingml/2006/main" prst="borderCallout1">
          <a:avLst>
            <a:gd name="adj1" fmla="val 48302"/>
            <a:gd name="adj2" fmla="val 99832"/>
            <a:gd name="adj3" fmla="val -48234"/>
            <a:gd name="adj4" fmla="val 124098"/>
          </a:avLst>
        </a:prstGeom>
        <a:solidFill xmlns:a="http://schemas.openxmlformats.org/drawingml/2006/main">
          <a:sysClr val="window" lastClr="FFFFFF"/>
        </a:solidFill>
        <a:ln xmlns:a="http://schemas.openxmlformats.org/drawingml/2006/main" w="12700" cap="flat" cmpd="sng" algn="ctr">
          <a:solidFill>
            <a:sysClr val="windowText" lastClr="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ja-JP" altLang="en-US" sz="2000" b="1" dirty="0">
              <a:solidFill>
                <a:sysClr val="windowText" lastClr="000000"/>
              </a:solidFill>
            </a:rPr>
            <a:t>中学校特別支援学級　卒業生数</a:t>
          </a:r>
          <a:r>
            <a:rPr lang="en-US" altLang="ja-JP" sz="2000" b="1" dirty="0">
              <a:solidFill>
                <a:sysClr val="windowText" lastClr="000000"/>
              </a:solidFill>
            </a:rPr>
            <a:t>(</a:t>
          </a:r>
          <a:r>
            <a:rPr lang="ja-JP" altLang="en-US" sz="2000" b="1" dirty="0">
              <a:solidFill>
                <a:sysClr val="windowText" lastClr="000000"/>
              </a:solidFill>
            </a:rPr>
            <a:t>人）</a:t>
          </a:r>
          <a:endParaRPr lang="ja-JP" sz="2000" b="1"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5299"/>
          </a:xfrm>
          <a:prstGeom prst="rect">
            <a:avLst/>
          </a:prstGeom>
        </p:spPr>
        <p:txBody>
          <a:bodyPr vert="horz" lIns="91440" tIns="45720" rIns="91440" bIns="45720" rtlCol="0"/>
          <a:lstStyle>
            <a:lvl1pPr algn="l">
              <a:defRPr kumimoji="1" sz="1200">
                <a:ea typeface="Osaka" charset="-128"/>
                <a:cs typeface="+mn-cs"/>
              </a:defRPr>
            </a:lvl1pPr>
          </a:lstStyle>
          <a:p>
            <a:pPr>
              <a:defRPr/>
            </a:pPr>
            <a:endParaRPr lang="ja-JP" altLang="en-US"/>
          </a:p>
        </p:txBody>
      </p:sp>
      <p:sp>
        <p:nvSpPr>
          <p:cNvPr id="3" name="日付プレースホルダー 2"/>
          <p:cNvSpPr>
            <a:spLocks noGrp="1"/>
          </p:cNvSpPr>
          <p:nvPr>
            <p:ph type="dt" sz="quarter" idx="1"/>
          </p:nvPr>
        </p:nvSpPr>
        <p:spPr>
          <a:xfrm>
            <a:off x="3856040" y="0"/>
            <a:ext cx="2949575" cy="495299"/>
          </a:xfrm>
          <a:prstGeom prst="rect">
            <a:avLst/>
          </a:prstGeom>
        </p:spPr>
        <p:txBody>
          <a:bodyPr vert="horz" lIns="91440" tIns="45720" rIns="91440" bIns="45720" rtlCol="0"/>
          <a:lstStyle>
            <a:lvl1pPr algn="r">
              <a:defRPr kumimoji="1" sz="1200" smtClean="0">
                <a:ea typeface="Osaka" charset="-128"/>
                <a:cs typeface="+mn-cs"/>
              </a:defRPr>
            </a:lvl1pPr>
          </a:lstStyle>
          <a:p>
            <a:pPr>
              <a:defRPr/>
            </a:pPr>
            <a:r>
              <a:rPr lang="en-US" altLang="ja-JP"/>
              <a:t>2016/11/22</a:t>
            </a:r>
            <a:endParaRPr lang="ja-JP" altLang="en-US"/>
          </a:p>
        </p:txBody>
      </p:sp>
      <p:sp>
        <p:nvSpPr>
          <p:cNvPr id="4" name="フッター プレースホルダー 3"/>
          <p:cNvSpPr>
            <a:spLocks noGrp="1"/>
          </p:cNvSpPr>
          <p:nvPr>
            <p:ph type="ftr" sz="quarter" idx="2"/>
          </p:nvPr>
        </p:nvSpPr>
        <p:spPr>
          <a:xfrm>
            <a:off x="2" y="9440866"/>
            <a:ext cx="2949575" cy="496887"/>
          </a:xfrm>
          <a:prstGeom prst="rect">
            <a:avLst/>
          </a:prstGeom>
        </p:spPr>
        <p:txBody>
          <a:bodyPr vert="horz" lIns="91440" tIns="45720" rIns="91440" bIns="45720" rtlCol="0" anchor="b"/>
          <a:lstStyle>
            <a:lvl1pPr algn="l">
              <a:defRPr kumimoji="1" sz="1200">
                <a:ea typeface="Osaka" charset="-128"/>
                <a:cs typeface="+mn-cs"/>
              </a:defRPr>
            </a:lvl1pPr>
          </a:lstStyle>
          <a:p>
            <a:pPr>
              <a:defRPr/>
            </a:pPr>
            <a:endParaRPr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40" tIns="45720" rIns="91440" bIns="45720" rtlCol="0" anchor="b"/>
          <a:lstStyle>
            <a:lvl1pPr algn="r">
              <a:defRPr kumimoji="1" sz="1200">
                <a:ea typeface="Osaka" charset="-128"/>
                <a:cs typeface="+mn-cs"/>
              </a:defRPr>
            </a:lvl1pPr>
          </a:lstStyle>
          <a:p>
            <a:pPr>
              <a:defRPr/>
            </a:pPr>
            <a:fld id="{3FEABBCD-8771-4884-ADB4-A80934A87493}" type="slidenum">
              <a:rPr lang="ja-JP" altLang="en-US"/>
              <a:pPr>
                <a:defRPr/>
              </a:pPr>
              <a:t>‹#›</a:t>
            </a:fld>
            <a:endParaRPr lang="ja-JP" altLang="en-US"/>
          </a:p>
        </p:txBody>
      </p:sp>
    </p:spTree>
    <p:extLst>
      <p:ext uri="{BB962C8B-B14F-4D97-AF65-F5344CB8AC3E}">
        <p14:creationId xmlns:p14="http://schemas.microsoft.com/office/powerpoint/2010/main" val="19172815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9575"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l">
              <a:spcBef>
                <a:spcPct val="20000"/>
              </a:spcBef>
              <a:defRPr sz="1200">
                <a:ea typeface="Osaka" charset="-128"/>
                <a:cs typeface="+mn-cs"/>
              </a:defRPr>
            </a:lvl1pPr>
          </a:lstStyle>
          <a:p>
            <a:pPr>
              <a:defRPr/>
            </a:pPr>
            <a:endParaRPr lang="en-US" altLang="ja-JP"/>
          </a:p>
        </p:txBody>
      </p:sp>
      <p:sp>
        <p:nvSpPr>
          <p:cNvPr id="3077" name="Rectangle 5"/>
          <p:cNvSpPr>
            <a:spLocks noGrp="1" noChangeArrowheads="1" noTextEdit="1"/>
          </p:cNvSpPr>
          <p:nvPr>
            <p:ph type="body" sz="quarter" idx="3"/>
          </p:nvPr>
        </p:nvSpPr>
        <p:spPr bwMode="auto">
          <a:xfrm>
            <a:off x="428017" y="4721227"/>
            <a:ext cx="5972783"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ja-JP" noProof="0"/>
              <a:t>   </a:t>
            </a:r>
            <a:r>
              <a:rPr lang="ja-JP" altLang="en-US" noProof="0"/>
              <a:t> </a:t>
            </a:r>
            <a:r>
              <a:rPr lang="ja-JP" noProof="0"/>
              <a:t>         </a:t>
            </a:r>
            <a:endParaRPr lang="ja-JP" altLang="en-US" noProof="0"/>
          </a:p>
          <a:p>
            <a:pPr lvl="1"/>
            <a:r>
              <a:rPr lang="ja-JP" noProof="0"/>
              <a:t> </a:t>
            </a:r>
            <a:r>
              <a:rPr lang="ja-JP" altLang="en-US" noProof="0"/>
              <a:t> </a:t>
            </a:r>
            <a:r>
              <a:rPr lang="en-US" altLang="ja-JP" noProof="0"/>
              <a:t>  </a:t>
            </a:r>
            <a:r>
              <a:rPr lang="ja-JP" noProof="0"/>
              <a:t>   </a:t>
            </a:r>
            <a:endParaRPr lang="ja-JP" altLang="en-US" noProof="0"/>
          </a:p>
          <a:p>
            <a:pPr lvl="2"/>
            <a:r>
              <a:rPr lang="ja-JP" noProof="0"/>
              <a:t> </a:t>
            </a:r>
            <a:r>
              <a:rPr lang="ja-JP" altLang="en-US" noProof="0"/>
              <a:t> </a:t>
            </a:r>
            <a:r>
              <a:rPr lang="en-US" altLang="ja-JP" noProof="0"/>
              <a:t>  </a:t>
            </a:r>
            <a:r>
              <a:rPr lang="ja-JP" noProof="0"/>
              <a:t>   </a:t>
            </a:r>
            <a:endParaRPr lang="ja-JP" altLang="en-US" noProof="0"/>
          </a:p>
          <a:p>
            <a:pPr lvl="3"/>
            <a:r>
              <a:rPr lang="ja-JP" noProof="0"/>
              <a:t> </a:t>
            </a:r>
            <a:r>
              <a:rPr lang="ja-JP" altLang="en-US" noProof="0"/>
              <a:t> </a:t>
            </a:r>
            <a:r>
              <a:rPr lang="en-US" altLang="ja-JP" noProof="0"/>
              <a:t>  </a:t>
            </a:r>
            <a:r>
              <a:rPr lang="ja-JP" noProof="0"/>
              <a:t>   </a:t>
            </a:r>
            <a:endParaRPr lang="ja-JP" altLang="en-US" noProof="0"/>
          </a:p>
          <a:p>
            <a:pPr lvl="4"/>
            <a:r>
              <a:rPr lang="ja-JP" noProof="0"/>
              <a:t> </a:t>
            </a:r>
            <a:r>
              <a:rPr lang="ja-JP" altLang="en-US" noProof="0"/>
              <a:t> </a:t>
            </a:r>
            <a:r>
              <a:rPr lang="en-US" altLang="ja-JP" noProof="0"/>
              <a:t>  </a:t>
            </a:r>
            <a:r>
              <a:rPr lang="ja-JP" noProof="0"/>
              <a:t>   </a:t>
            </a:r>
          </a:p>
        </p:txBody>
      </p:sp>
      <p:sp>
        <p:nvSpPr>
          <p:cNvPr id="3078" name="Rectangle 6"/>
          <p:cNvSpPr>
            <a:spLocks noGrp="1" noChangeArrowheads="1"/>
          </p:cNvSpPr>
          <p:nvPr>
            <p:ph type="ftr" sz="quarter" idx="4"/>
          </p:nvPr>
        </p:nvSpPr>
        <p:spPr bwMode="auto">
          <a:xfrm>
            <a:off x="2" y="9444039"/>
            <a:ext cx="2949575"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spcBef>
                <a:spcPct val="20000"/>
              </a:spcBef>
              <a:defRPr sz="1200">
                <a:ea typeface="Osaka" charset="-128"/>
                <a:cs typeface="+mn-cs"/>
              </a:defRPr>
            </a:lvl1pPr>
          </a:lstStyle>
          <a:p>
            <a:pPr>
              <a:defRPr/>
            </a:pPr>
            <a:endParaRPr lang="en-US" altLang="ja-JP"/>
          </a:p>
        </p:txBody>
      </p:sp>
      <p:sp>
        <p:nvSpPr>
          <p:cNvPr id="3079" name="Rectangle 7"/>
          <p:cNvSpPr>
            <a:spLocks noGrp="1" noChangeArrowheads="1"/>
          </p:cNvSpPr>
          <p:nvPr>
            <p:ph type="sldNum" sz="quarter" idx="5"/>
          </p:nvPr>
        </p:nvSpPr>
        <p:spPr bwMode="auto">
          <a:xfrm>
            <a:off x="3857627" y="9444039"/>
            <a:ext cx="2949575"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spcBef>
                <a:spcPct val="20000"/>
              </a:spcBef>
              <a:defRPr sz="1200">
                <a:ea typeface="Osaka" charset="-128"/>
                <a:cs typeface="+mn-cs"/>
              </a:defRPr>
            </a:lvl1pPr>
          </a:lstStyle>
          <a:p>
            <a:pPr>
              <a:defRPr/>
            </a:pPr>
            <a:fld id="{42D88BC4-2AD6-48DB-9407-B70DC1AC06F9}" type="slidenum">
              <a:rPr lang="ja-JP" altLang="en-US"/>
              <a:pPr>
                <a:defRPr/>
              </a:pPr>
              <a:t>‹#›</a:t>
            </a:fld>
            <a:endParaRPr lang="en-US" altLang="ja-JP"/>
          </a:p>
        </p:txBody>
      </p:sp>
      <p:sp>
        <p:nvSpPr>
          <p:cNvPr id="2" name="スライド イメージ プレースホルダー 1">
            <a:extLst>
              <a:ext uri="{FF2B5EF4-FFF2-40B4-BE49-F238E27FC236}">
                <a16:creationId xmlns:a16="http://schemas.microsoft.com/office/drawing/2014/main" id="{03A00BBC-7B55-7B4A-BB5D-7CF7E7815337}"/>
              </a:ext>
            </a:extLst>
          </p:cNvPr>
          <p:cNvSpPr>
            <a:spLocks noGrp="1" noRot="1" noChangeAspect="1"/>
          </p:cNvSpPr>
          <p:nvPr>
            <p:ph type="sldImg" idx="2"/>
          </p:nvPr>
        </p:nvSpPr>
        <p:spPr>
          <a:xfrm>
            <a:off x="1154781" y="1206918"/>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Tree>
    <p:extLst>
      <p:ext uri="{BB962C8B-B14F-4D97-AF65-F5344CB8AC3E}">
        <p14:creationId xmlns:p14="http://schemas.microsoft.com/office/powerpoint/2010/main" val="195984504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xfrm>
            <a:off x="920750" y="746125"/>
            <a:ext cx="4965700" cy="3725863"/>
          </a:xfrm>
          <a:prstGeom prst="rect">
            <a:avLst/>
          </a:prstGeom>
        </p:spPr>
      </p:sp>
      <p:sp>
        <p:nvSpPr>
          <p:cNvPr id="77827" name="ノート プレースホルダー 2"/>
          <p:cNvSpPr>
            <a:spLocks noGrp="1"/>
          </p:cNvSpPr>
          <p:nvPr>
            <p:ph type="body" idx="1"/>
          </p:nvPr>
        </p:nvSpPr>
        <p:spPr>
          <a:noFill/>
        </p:spPr>
        <p:txBody>
          <a:bodyPr/>
          <a:lstStyle/>
          <a:p>
            <a:r>
              <a:rPr kumimoji="1" lang="ja-JP" altLang="en-US" dirty="0" smtClean="0"/>
              <a:t>研修会の時間によりいろいろなやり方ができます。</a:t>
            </a:r>
            <a:endParaRPr kumimoji="1" lang="en-US" altLang="ja-JP" dirty="0" smtClean="0"/>
          </a:p>
          <a:p>
            <a:r>
              <a:rPr kumimoji="1" lang="ja-JP" altLang="en-US" dirty="0" smtClean="0"/>
              <a:t>順番等の決まりはありませんので、各学校の実情に応じて実施してください。</a:t>
            </a:r>
            <a:endParaRPr kumimoji="1" lang="en-US" altLang="ja-JP" dirty="0" smtClean="0"/>
          </a:p>
          <a:p>
            <a:endParaRPr kumimoji="1" lang="en-US" altLang="ja-JP" dirty="0" smtClean="0"/>
          </a:p>
          <a:p>
            <a:endParaRPr kumimoji="1"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a:t>
            </a:fld>
            <a:endParaRPr lang="en-US" altLang="ja-JP"/>
          </a:p>
        </p:txBody>
      </p:sp>
    </p:spTree>
    <p:extLst>
      <p:ext uri="{BB962C8B-B14F-4D97-AF65-F5344CB8AC3E}">
        <p14:creationId xmlns:p14="http://schemas.microsoft.com/office/powerpoint/2010/main" val="323052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p:cNvSpPr>
            <a:spLocks noGrp="1" noRot="1" noChangeAspect="1" noTextEdit="1"/>
          </p:cNvSpPr>
          <p:nvPr>
            <p:ph type="sldImg"/>
          </p:nvPr>
        </p:nvSpPr>
        <p:spPr>
          <a:xfrm>
            <a:off x="920750" y="746125"/>
            <a:ext cx="4965700" cy="3725863"/>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ノート プレースホルダー 2"/>
          <p:cNvSpPr>
            <a:spLocks noGrp="1"/>
          </p:cNvSpPr>
          <p:nvPr>
            <p:ph type="body" idx="1"/>
          </p:nvPr>
        </p:nvSpPr>
        <p:spPr>
          <a:xfrm>
            <a:off x="466927" y="4721227"/>
            <a:ext cx="5856051" cy="4471988"/>
          </a:xfrm>
          <a:noFill/>
          <a:extLst>
            <a:ext uri="{909E8E84-426E-40DD-AFC4-6F175D3DCCD1}">
              <a14:hiddenFill xmlns:a14="http://schemas.microsoft.com/office/drawing/2010/main">
                <a:solidFill>
                  <a:srgbClr val="FFFFFF"/>
                </a:solidFill>
              </a14:hiddenFill>
            </a:ext>
          </a:extLst>
        </p:spPr>
        <p:txBody>
          <a:bodyPr wrap="square" anchor="t"/>
          <a:lstStyle/>
          <a:p>
            <a:pPr eaLnBrk="1" hangingPunct="1">
              <a:spcBef>
                <a:spcPct val="0"/>
              </a:spcBef>
            </a:pPr>
            <a:r>
              <a:rPr lang="ja-JP" altLang="en-US" dirty="0"/>
              <a:t>授業のユニバーサルデザインと合理的配慮の関係を</a:t>
            </a:r>
            <a:r>
              <a:rPr lang="ja-JP" altLang="ja-JP" dirty="0"/>
              <a:t>図で</a:t>
            </a:r>
            <a:r>
              <a:rPr lang="ja-JP" altLang="en-US" dirty="0"/>
              <a:t>示すとこうなり</a:t>
            </a:r>
            <a:r>
              <a:rPr lang="ja-JP" altLang="ja-JP" dirty="0"/>
              <a:t>ます。</a:t>
            </a:r>
            <a:endParaRPr lang="en-US" altLang="ja-JP" dirty="0"/>
          </a:p>
          <a:p>
            <a:pPr eaLnBrk="1" hangingPunct="1">
              <a:spcBef>
                <a:spcPct val="0"/>
              </a:spcBef>
            </a:pPr>
            <a:r>
              <a:rPr lang="ja-JP" altLang="en-US" dirty="0"/>
              <a:t>①から③までの</a:t>
            </a:r>
            <a:r>
              <a:rPr lang="ja-JP" altLang="ja-JP" dirty="0"/>
              <a:t>土台</a:t>
            </a:r>
            <a:r>
              <a:rPr lang="ja-JP" altLang="en-US" dirty="0"/>
              <a:t>部分は、授業の基礎・基本であり、教師が集団指導をするうえで不可欠な要素です。</a:t>
            </a:r>
            <a:endParaRPr lang="en-US" altLang="ja-JP" dirty="0"/>
          </a:p>
          <a:p>
            <a:pPr eaLnBrk="1" hangingPunct="1">
              <a:spcBef>
                <a:spcPct val="0"/>
              </a:spcBef>
            </a:pPr>
            <a:r>
              <a:rPr lang="ja-JP" altLang="ja-JP" dirty="0"/>
              <a:t>合理的配慮は</a:t>
            </a:r>
            <a:r>
              <a:rPr lang="ja-JP" altLang="en-US" dirty="0"/>
              <a:t>、この</a:t>
            </a:r>
            <a:r>
              <a:rPr lang="ja-JP" altLang="ja-JP" dirty="0"/>
              <a:t>土台の上に</a:t>
            </a:r>
            <a:r>
              <a:rPr lang="ja-JP" altLang="en-US" dirty="0"/>
              <a:t>一人一人に応じて必要な支援として位置づきます。</a:t>
            </a:r>
            <a:endParaRPr lang="en-US" altLang="ja-JP" dirty="0"/>
          </a:p>
          <a:p>
            <a:r>
              <a:rPr lang="ja-JP" altLang="en-US" dirty="0"/>
              <a:t>全員にわかる・できる授業が工夫され、右のように土台部分が充実してくると、個別に必要な合理的配慮は少なくなります。</a:t>
            </a:r>
            <a:endParaRPr lang="en-US" altLang="ja-JP" dirty="0"/>
          </a:p>
          <a:p>
            <a:r>
              <a:rPr lang="ja-JP" altLang="en-US" dirty="0"/>
              <a:t>左のように土台が薄いと</a:t>
            </a:r>
            <a:r>
              <a:rPr lang="ja-JP" altLang="en-US" dirty="0" smtClean="0"/>
              <a:t>、多くの子どもたちに個別対応が必要になってしまいます。</a:t>
            </a:r>
            <a:endParaRPr lang="en-US" altLang="ja-JP" dirty="0"/>
          </a:p>
          <a:p>
            <a:r>
              <a:rPr lang="ja-JP" altLang="en-US" dirty="0"/>
              <a:t>つまり、土台を充実させることにより、個別の配慮の必要度は減り、子どもたちの学びの質の向上につながっていくのです。</a:t>
            </a:r>
            <a:endParaRPr lang="en-US" altLang="ja-JP" dirty="0"/>
          </a:p>
          <a:p>
            <a:endParaRPr lang="ja-JP" altLang="en-US" dirty="0"/>
          </a:p>
          <a:p>
            <a:pPr eaLnBrk="1" hangingPunct="1">
              <a:spcBef>
                <a:spcPct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B83F231C-4EE7-4DC6-B0E4-4608F4C4C6CC}" type="slidenum">
              <a:rPr lang="ja-JP" altLang="en-US" smtClean="0"/>
              <a:pPr>
                <a:defRPr/>
              </a:pPr>
              <a:t>10</a:t>
            </a:fld>
            <a:endParaRPr lang="ja-JP" altLang="en-US"/>
          </a:p>
        </p:txBody>
      </p:sp>
    </p:spTree>
    <p:extLst>
      <p:ext uri="{BB962C8B-B14F-4D97-AF65-F5344CB8AC3E}">
        <p14:creationId xmlns:p14="http://schemas.microsoft.com/office/powerpoint/2010/main" val="397434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インクルーシブ教育システムを考える上で押さえたいことの２つ目は、連続性のある「多様な学びの場」を用意しておくことです。</a:t>
            </a:r>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11</a:t>
            </a:fld>
            <a:endParaRPr lang="en-US" altLang="ja-JP"/>
          </a:p>
        </p:txBody>
      </p:sp>
    </p:spTree>
    <p:extLst>
      <p:ext uri="{BB962C8B-B14F-4D97-AF65-F5344CB8AC3E}">
        <p14:creationId xmlns:p14="http://schemas.microsoft.com/office/powerpoint/2010/main" val="278056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多様な学びの場とは、概要図にあるように通常の学級から特別支援学校の訪問教育まで、ニーズに応える多様な学びの場を連続的に用意し、その全体の中で、その子が最も適切な教育を受けられるようにすることです。</a:t>
            </a:r>
            <a:endParaRPr lang="en-US" altLang="ja-JP" dirty="0"/>
          </a:p>
          <a:p>
            <a:r>
              <a:rPr lang="ja-JP" altLang="en-US" dirty="0"/>
              <a:t>そして</a:t>
            </a:r>
            <a:r>
              <a:rPr lang="ja-JP" altLang="en-US" dirty="0" smtClean="0"/>
              <a:t>、可能</a:t>
            </a:r>
            <a:r>
              <a:rPr lang="ja-JP" altLang="en-US" dirty="0"/>
              <a:t>な限り、同世代の友と共に学ぶことができる方向で学びの場を検討していくことが大切です。</a:t>
            </a:r>
            <a:endParaRPr lang="en-US" altLang="ja-JP"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12</a:t>
            </a:fld>
            <a:endParaRPr lang="en-US" altLang="ja-JP"/>
          </a:p>
        </p:txBody>
      </p:sp>
    </p:spTree>
    <p:extLst>
      <p:ext uri="{BB962C8B-B14F-4D97-AF65-F5344CB8AC3E}">
        <p14:creationId xmlns:p14="http://schemas.microsoft.com/office/powerpoint/2010/main" val="399121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学びの場については、「特別支援教育の在り方に関する特別委員会」の報告書で、こう書かれています。</a:t>
            </a:r>
            <a:endParaRPr lang="en-US" altLang="ja-JP" dirty="0"/>
          </a:p>
          <a:p>
            <a:r>
              <a:rPr lang="ja-JP" altLang="en-US" dirty="0"/>
              <a:t>「就学時に決定した「学びの場」は，固定したものではなく，それぞれの児童生徒の発達の程度，適応の状況等を勘案しながら，柔軟に転学ができることを，すべての関係者の共通理解とすることが適当であること。」</a:t>
            </a:r>
            <a:endParaRPr lang="en-US" altLang="ja-JP" dirty="0"/>
          </a:p>
          <a:p>
            <a:endParaRPr lang="en-US" altLang="ja-JP" dirty="0"/>
          </a:p>
          <a:p>
            <a:r>
              <a:rPr lang="ja-JP" altLang="en-US" dirty="0"/>
              <a:t>つまり、一度学びの場が決まったらずっと同じ場で学ぶのではなく、その後も子どもの育ちをしっかりと据えて、関係者が連携し、必要な支援や教育的対応、学びの場についての検討を継続的に行うことが大切なのです。</a:t>
            </a:r>
            <a:endParaRPr lang="en-US" altLang="ja-JP" dirty="0"/>
          </a:p>
          <a:p>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13</a:t>
            </a:fld>
            <a:endParaRPr lang="en-US" altLang="ja-JP"/>
          </a:p>
        </p:txBody>
      </p:sp>
    </p:spTree>
    <p:extLst>
      <p:ext uri="{BB962C8B-B14F-4D97-AF65-F5344CB8AC3E}">
        <p14:creationId xmlns:p14="http://schemas.microsoft.com/office/powerpoint/2010/main" val="372553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学びの場の見直しは、白と赤の矢印のようにその子どもの教育的ニーズに応じて様々な場合があります。</a:t>
            </a:r>
            <a:endParaRPr lang="en-US" altLang="ja-JP" dirty="0"/>
          </a:p>
          <a:p>
            <a:r>
              <a:rPr lang="ja-JP" altLang="en-US" dirty="0"/>
              <a:t>図に表示されている全ての学びの場において、特別支援教育が行われていることをふまえ、個のニーズに応じた個別対応の白い矢印だけでなく、赤い矢印のように学級に戻して集団で学習していくという視点も大切です。</a:t>
            </a:r>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14</a:t>
            </a:fld>
            <a:endParaRPr lang="en-US" altLang="ja-JP"/>
          </a:p>
        </p:txBody>
      </p:sp>
    </p:spTree>
    <p:extLst>
      <p:ext uri="{BB962C8B-B14F-4D97-AF65-F5344CB8AC3E}">
        <p14:creationId xmlns:p14="http://schemas.microsoft.com/office/powerpoint/2010/main" val="29973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wrap="square"/>
          <a:lstStyle/>
          <a:p>
            <a:r>
              <a:rPr kumimoji="1" lang="ja-JP" altLang="en-US" dirty="0"/>
              <a:t>では、実際に県内においてどの程度学び場の見直しがされているかについてお話しします。</a:t>
            </a:r>
            <a:endParaRPr kumimoji="1" lang="en-US" altLang="ja-JP" dirty="0"/>
          </a:p>
          <a:p>
            <a:r>
              <a:rPr kumimoji="1" lang="ja-JP" altLang="en-US" dirty="0"/>
              <a:t>このグラフは、自閉症・情緒障害特別支援学級から通常学級へ学びの場を変更した児童生徒数です。</a:t>
            </a:r>
            <a:endParaRPr kumimoji="1" lang="en-US" altLang="ja-JP" dirty="0"/>
          </a:p>
          <a:p>
            <a:r>
              <a:rPr kumimoji="1" lang="ja-JP" altLang="en-US" dirty="0"/>
              <a:t>学びの場を見直す児童生徒が年々少しずつ増えてきていますが、実際に自情障学級に入級している児童生徒数約</a:t>
            </a:r>
            <a:r>
              <a:rPr kumimoji="1" lang="en-US" altLang="ja-JP" dirty="0"/>
              <a:t>4000</a:t>
            </a:r>
            <a:r>
              <a:rPr kumimoji="1" lang="ja-JP" altLang="en-US" dirty="0"/>
              <a:t>人に比べるとわずかな割合です。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fld id="{92C7D950-1D5E-46A8-8308-D8BE25BFD098}" type="slidenum">
              <a:rPr kumimoji="1" lang="ja-JP" altLang="en-US" smtClean="0"/>
              <a:t>15</a:t>
            </a:fld>
            <a:endParaRPr kumimoji="1" lang="ja-JP" altLang="en-US" dirty="0"/>
          </a:p>
        </p:txBody>
      </p:sp>
    </p:spTree>
    <p:extLst>
      <p:ext uri="{BB962C8B-B14F-4D97-AF65-F5344CB8AC3E}">
        <p14:creationId xmlns:p14="http://schemas.microsoft.com/office/powerpoint/2010/main" val="295299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xfrm>
            <a:off x="920750" y="746125"/>
            <a:ext cx="4965700" cy="3725863"/>
          </a:xfrm>
          <a:prstGeom prst="rect">
            <a:avLst/>
          </a:prstGeom>
        </p:spPr>
      </p:sp>
      <p:sp>
        <p:nvSpPr>
          <p:cNvPr id="77827" name="ノート プレースホルダー 2"/>
          <p:cNvSpPr>
            <a:spLocks noGrp="1"/>
          </p:cNvSpPr>
          <p:nvPr>
            <p:ph type="body" idx="1"/>
          </p:nvPr>
        </p:nvSpPr>
        <p:spPr>
          <a:noFill/>
        </p:spPr>
        <p:txBody>
          <a:bodyPr/>
          <a:lstStyle/>
          <a:p>
            <a:r>
              <a:rPr kumimoji="1" lang="ja-JP" altLang="en-US" dirty="0"/>
              <a:t>②　長野県の特別支援教育の現状について説明します。</a:t>
            </a:r>
            <a:endParaRPr kumimoji="1" lang="en-US" altLang="ja-JP" dirty="0"/>
          </a:p>
          <a:p>
            <a:endParaRPr kumimoji="1"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16</a:t>
            </a:fld>
            <a:endParaRPr lang="en-US" altLang="ja-JP"/>
          </a:p>
        </p:txBody>
      </p:sp>
    </p:spTree>
    <p:extLst>
      <p:ext uri="{BB962C8B-B14F-4D97-AF65-F5344CB8AC3E}">
        <p14:creationId xmlns:p14="http://schemas.microsoft.com/office/powerpoint/2010/main" val="375998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xfrm>
            <a:off x="474663" y="358775"/>
            <a:ext cx="5784850" cy="43402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xfrm>
            <a:off x="475768" y="4988259"/>
            <a:ext cx="5783142" cy="4076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医師の診断や臨床心理士、児童相談所等の専門機関で判定を受けている児童生徒は、この図のように年々増加しています。</a:t>
            </a:r>
            <a:endParaRPr lang="en-US" altLang="ja-JP" dirty="0"/>
          </a:p>
          <a:p>
            <a:r>
              <a:rPr lang="ja-JP" altLang="en-US" dirty="0"/>
              <a:t>更に、診断や判断はないけれど、同じように特別な教育的支援が必要な児童生徒は、通常学級にもっとたくさんいます。</a:t>
            </a:r>
            <a:endParaRPr lang="en-US" altLang="ja-JP" dirty="0"/>
          </a:p>
          <a:p>
            <a:r>
              <a:rPr lang="ja-JP" altLang="en-US" dirty="0"/>
              <a:t>令和元年度で見ると</a:t>
            </a:r>
            <a:r>
              <a:rPr lang="en-US" altLang="ja-JP" dirty="0"/>
              <a:t>8405</a:t>
            </a:r>
            <a:r>
              <a:rPr lang="ja-JP" altLang="en-US" dirty="0"/>
              <a:t>名です。この児童生徒は、小中学校のどこの学級に在籍しているでしょうか。</a:t>
            </a:r>
            <a:endParaRPr lang="en-US" altLang="ja-JP" dirty="0"/>
          </a:p>
          <a:p>
            <a:endParaRPr lang="ja-JP" altLang="en-US" dirty="0"/>
          </a:p>
          <a:p>
            <a:endParaRPr lang="en-US" altLang="ja-JP"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17</a:t>
            </a:fld>
            <a:endParaRPr lang="en-US" altLang="ja-JP"/>
          </a:p>
        </p:txBody>
      </p:sp>
    </p:spTree>
    <p:extLst>
      <p:ext uri="{BB962C8B-B14F-4D97-AF65-F5344CB8AC3E}">
        <p14:creationId xmlns:p14="http://schemas.microsoft.com/office/powerpoint/2010/main" val="181050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3075" y="396875"/>
            <a:ext cx="5848350" cy="4387850"/>
          </a:xfrm>
          <a:prstGeom prst="rect">
            <a:avLst/>
          </a:prstGeom>
        </p:spPr>
      </p:sp>
      <p:sp>
        <p:nvSpPr>
          <p:cNvPr id="3" name="ノート プレースホルダー 2"/>
          <p:cNvSpPr>
            <a:spLocks noGrp="1"/>
          </p:cNvSpPr>
          <p:nvPr>
            <p:ph type="body" idx="1"/>
          </p:nvPr>
        </p:nvSpPr>
        <p:spPr>
          <a:xfrm>
            <a:off x="472982" y="5155171"/>
            <a:ext cx="5848954" cy="4461796"/>
          </a:xfrm>
          <a:prstGeom prst="rect">
            <a:avLst/>
          </a:prstGeom>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この円グラフをご覧ください。小学校、中学校ともに半分に近い割合で通常の学級に在籍しています。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つまり、通常の学級においても発達障がいの特性に応じた指導が</a:t>
            </a:r>
            <a:r>
              <a:rPr kumimoji="1" lang="ja-JP" altLang="en-US" dirty="0" smtClean="0"/>
              <a:t>求められていると</a:t>
            </a:r>
            <a:r>
              <a:rPr kumimoji="1" lang="ja-JP" altLang="en-US" dirty="0"/>
              <a:t>いうことです。</a:t>
            </a:r>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C44F5-19AE-421B-AFF4-F7A93A75C6F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659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スライド イメージ プレースホルダ 1"/>
          <p:cNvSpPr>
            <a:spLocks noGrp="1" noRot="1" noChangeAspect="1" noTextEdit="1"/>
          </p:cNvSpPr>
          <p:nvPr>
            <p:ph type="sldImg"/>
          </p:nvPr>
        </p:nvSpPr>
        <p:spPr bwMode="auto">
          <a:xfrm>
            <a:off x="679450" y="444500"/>
            <a:ext cx="5597525" cy="4198938"/>
          </a:xfrm>
          <a:prstGeom prst="rect">
            <a:avLst/>
          </a:prstGeom>
          <a:noFill/>
          <a:ln>
            <a:solidFill>
              <a:srgbClr val="000000"/>
            </a:solidFill>
            <a:miter lim="800000"/>
            <a:headEnd/>
            <a:tailEnd/>
          </a:ln>
        </p:spPr>
      </p:sp>
      <p:sp>
        <p:nvSpPr>
          <p:cNvPr id="63492" name="ノート プレースホルダ 2"/>
          <p:cNvSpPr>
            <a:spLocks noGrp="1"/>
          </p:cNvSpPr>
          <p:nvPr>
            <p:ph type="body" idx="1"/>
          </p:nvPr>
        </p:nvSpPr>
        <p:spPr bwMode="auto">
          <a:xfrm>
            <a:off x="680721" y="5272040"/>
            <a:ext cx="5593956" cy="4168610"/>
          </a:xfrm>
          <a:prstGeom prst="rect">
            <a:avLst/>
          </a:prstGeo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これ</a:t>
            </a:r>
            <a:r>
              <a:rPr lang="ja-JP" altLang="en-US" dirty="0"/>
              <a:t>は、小学校の特別支援学級の推移です。</a:t>
            </a: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一番下の棒グラフは、特別支援学級数の推移です。こちらも</a:t>
            </a:r>
            <a:r>
              <a:rPr lang="en-US" altLang="ja-JP" dirty="0"/>
              <a:t>10</a:t>
            </a:r>
            <a:r>
              <a:rPr lang="ja-JP" altLang="en-US" dirty="0"/>
              <a:t>年前に比べ倍に近く増えています。</a:t>
            </a: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黒い折れ線グラフは、知的</a:t>
            </a:r>
            <a:r>
              <a:rPr lang="ja-JP" altLang="en-US" dirty="0" err="1"/>
              <a:t>障がい</a:t>
            </a:r>
            <a:r>
              <a:rPr lang="ja-JP" altLang="en-US" dirty="0"/>
              <a:t>特別支援学級に在籍している児童数です。</a:t>
            </a:r>
            <a:r>
              <a:rPr lang="en-US" altLang="ja-JP" dirty="0"/>
              <a:t>10</a:t>
            </a:r>
            <a:r>
              <a:rPr lang="ja-JP" altLang="en-US" dirty="0"/>
              <a:t>年前に比べておよそ</a:t>
            </a:r>
            <a:r>
              <a:rPr lang="en-US" altLang="ja-JP" dirty="0"/>
              <a:t>1.5</a:t>
            </a:r>
            <a:r>
              <a:rPr lang="ja-JP" altLang="en-US" dirty="0"/>
              <a:t>倍増えています。</a:t>
            </a: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赤い折れ線グラフは、自情障学級に在籍している児童数です。</a:t>
            </a:r>
            <a:r>
              <a:rPr lang="en-US" altLang="ja-JP" dirty="0"/>
              <a:t>10</a:t>
            </a:r>
            <a:r>
              <a:rPr lang="ja-JP" altLang="en-US" dirty="0"/>
              <a:t>年前に比べておよそ</a:t>
            </a:r>
            <a:r>
              <a:rPr lang="en-US" altLang="ja-JP" dirty="0"/>
              <a:t>3.8</a:t>
            </a:r>
            <a:r>
              <a:rPr lang="ja-JP" altLang="en-US" dirty="0"/>
              <a:t>倍増えています。</a:t>
            </a: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少子化の影響で通常の学級数は減少しているのですが、特別支援学級の学級数は増加していることが分かります。</a:t>
            </a:r>
            <a:endParaRPr lang="en-US" altLang="ja-JP"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19</a:t>
            </a:fld>
            <a:endParaRPr lang="en-US" altLang="ja-JP"/>
          </a:p>
        </p:txBody>
      </p:sp>
    </p:spTree>
    <p:extLst>
      <p:ext uri="{BB962C8B-B14F-4D97-AF65-F5344CB8AC3E}">
        <p14:creationId xmlns:p14="http://schemas.microsoft.com/office/powerpoint/2010/main" val="325172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本データの活用に当たって</a:t>
            </a:r>
            <a:endParaRPr lang="en-US" altLang="ja-JP" dirty="0"/>
          </a:p>
          <a:p>
            <a:r>
              <a:rPr lang="ja-JP" altLang="en-US" dirty="0"/>
              <a:t>○本データは</a:t>
            </a:r>
            <a:r>
              <a:rPr lang="ja-JP" altLang="en-US" dirty="0" smtClean="0"/>
              <a:t>、特別支援教育コーディネーター等連絡会の</a:t>
            </a:r>
            <a:r>
              <a:rPr lang="ja-JP" altLang="en-US" dirty="0"/>
              <a:t>研修会、校内研修等で活用していただくために説明原稿付きで配付します。</a:t>
            </a:r>
            <a:endParaRPr lang="en-US" altLang="ja-JP" dirty="0"/>
          </a:p>
          <a:p>
            <a:r>
              <a:rPr lang="ja-JP" altLang="en-US" dirty="0"/>
              <a:t>○活用に当たっては、各ページの説明原稿をもとに説明をしてください。説明する先生方の実践や具体例を付け加えても結構です</a:t>
            </a:r>
            <a:r>
              <a:rPr lang="ja-JP" altLang="en-US" dirty="0" smtClean="0"/>
              <a:t>。</a:t>
            </a:r>
            <a:endParaRPr lang="en-US" altLang="ja-JP" dirty="0" smtClean="0"/>
          </a:p>
          <a:p>
            <a:r>
              <a:rPr lang="ja-JP" altLang="en-US" dirty="0" smtClean="0"/>
              <a:t>○スライドに「書き込みパスワード」が設定されています。ページへの書き込みや削除等はできませんので、説明に使用しないページは飛ばして使用してください。</a:t>
            </a:r>
            <a:endParaRPr lang="en-US" altLang="ja-JP" dirty="0" smtClean="0"/>
          </a:p>
          <a:p>
            <a:r>
              <a:rPr lang="ja-JP" altLang="en-US" dirty="0" smtClean="0"/>
              <a:t>○研修内容は、３つの項目で構成されています。一度</a:t>
            </a:r>
            <a:r>
              <a:rPr lang="ja-JP" altLang="en-US" dirty="0"/>
              <a:t>にすべての内容を扱う必要はありません。必要に応じて項目を選択</a:t>
            </a:r>
            <a:r>
              <a:rPr lang="ja-JP" altLang="en-US" dirty="0" smtClean="0"/>
              <a:t>して説明してください。</a:t>
            </a:r>
            <a:endParaRPr lang="ja-JP" altLang="en-US"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2</a:t>
            </a:fld>
            <a:endParaRPr lang="en-US" altLang="ja-JP"/>
          </a:p>
        </p:txBody>
      </p:sp>
    </p:spTree>
    <p:extLst>
      <p:ext uri="{BB962C8B-B14F-4D97-AF65-F5344CB8AC3E}">
        <p14:creationId xmlns:p14="http://schemas.microsoft.com/office/powerpoint/2010/main" val="3701358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スライド イメージ プレースホルダ 1"/>
          <p:cNvSpPr>
            <a:spLocks noGrp="1" noRot="1" noChangeAspect="1" noTextEdit="1"/>
          </p:cNvSpPr>
          <p:nvPr>
            <p:ph type="sldImg"/>
          </p:nvPr>
        </p:nvSpPr>
        <p:spPr bwMode="auto">
          <a:xfrm>
            <a:off x="922338" y="746125"/>
            <a:ext cx="4967287" cy="3725863"/>
          </a:xfrm>
          <a:prstGeom prst="rect">
            <a:avLst/>
          </a:prstGeom>
          <a:noFill/>
          <a:ln>
            <a:solidFill>
              <a:srgbClr val="000000"/>
            </a:solidFill>
            <a:miter lim="800000"/>
            <a:headEnd/>
            <a:tailEnd/>
          </a:ln>
        </p:spPr>
      </p:sp>
      <p:sp>
        <p:nvSpPr>
          <p:cNvPr id="6349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こちらは中学校の特別支援学級の推移です。</a:t>
            </a:r>
            <a:endParaRPr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t>先程の小学校の推移と同じように特別支援学級数は増加しています。特に自情障学級に入級する生徒数が</a:t>
            </a:r>
            <a:r>
              <a:rPr lang="en-US" altLang="ja-JP" dirty="0"/>
              <a:t>3</a:t>
            </a:r>
            <a:r>
              <a:rPr lang="ja-JP" altLang="en-US" dirty="0"/>
              <a:t>倍に増えています。</a:t>
            </a:r>
          </a:p>
        </p:txBody>
      </p:sp>
      <p:sp>
        <p:nvSpPr>
          <p:cNvPr id="63493" name="スライド番号プレースホルダ 3"/>
          <p:cNvSpPr txBox="1">
            <a:spLocks noGrp="1"/>
          </p:cNvSpPr>
          <p:nvPr/>
        </p:nvSpPr>
        <p:spPr bwMode="auto">
          <a:xfrm>
            <a:off x="3856042" y="9440869"/>
            <a:ext cx="2949575" cy="496887"/>
          </a:xfrm>
          <a:prstGeom prst="rect">
            <a:avLst/>
          </a:prstGeom>
          <a:noFill/>
          <a:ln w="9525">
            <a:noFill/>
            <a:miter lim="800000"/>
            <a:headEnd/>
            <a:tailEnd/>
          </a:ln>
        </p:spPr>
        <p:txBody>
          <a:bodyPr anchor="b"/>
          <a:lstStyle/>
          <a:p>
            <a:pPr algn="r" eaLnBrk="1" hangingPunct="1"/>
            <a:fld id="{8E422F42-4146-41BF-9486-6CD1557FE9E3}" type="slidenum">
              <a:rPr lang="ja-JP" altLang="en-US" sz="1200">
                <a:latin typeface="Calibri" pitchFamily="34" charset="0"/>
              </a:rPr>
              <a:pPr algn="r" eaLnBrk="1" hangingPunct="1"/>
              <a:t>20</a:t>
            </a:fld>
            <a:endParaRPr lang="ja-JP" altLang="en-US" sz="1200">
              <a:latin typeface="Calibri" pitchFamily="34" charset="0"/>
            </a:endParaRPr>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20</a:t>
            </a:fld>
            <a:endParaRPr lang="en-US" altLang="ja-JP"/>
          </a:p>
        </p:txBody>
      </p:sp>
    </p:spTree>
    <p:extLst>
      <p:ext uri="{BB962C8B-B14F-4D97-AF65-F5344CB8AC3E}">
        <p14:creationId xmlns:p14="http://schemas.microsoft.com/office/powerpoint/2010/main" val="352426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 イメージ プレースホルダ 1"/>
          <p:cNvSpPr>
            <a:spLocks noGrp="1" noRot="1" noChangeAspect="1" noTextEdit="1"/>
          </p:cNvSpPr>
          <p:nvPr>
            <p:ph type="sldImg"/>
          </p:nvPr>
        </p:nvSpPr>
        <p:spPr bwMode="auto">
          <a:xfrm>
            <a:off x="679450" y="517525"/>
            <a:ext cx="5689600" cy="4267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ノート プレースホルダ 2"/>
          <p:cNvSpPr>
            <a:spLocks noGrp="1"/>
          </p:cNvSpPr>
          <p:nvPr>
            <p:ph type="body" idx="1"/>
          </p:nvPr>
        </p:nvSpPr>
        <p:spPr bwMode="auto">
          <a:xfrm>
            <a:off x="680720" y="5524288"/>
            <a:ext cx="5687344" cy="41242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こちらは、自情障学級の在籍率を全国と長野県で比較した図です。</a:t>
            </a:r>
            <a:endParaRPr lang="en-US" altLang="ja-JP" dirty="0"/>
          </a:p>
          <a:p>
            <a:r>
              <a:rPr lang="ja-JP" altLang="en-US" dirty="0"/>
              <a:t>下が全国の平均。上は長野県です。</a:t>
            </a:r>
            <a:endParaRPr lang="en-US" altLang="ja-JP" dirty="0"/>
          </a:p>
          <a:p>
            <a:r>
              <a:rPr lang="ja-JP" altLang="en-US" dirty="0"/>
              <a:t>長野県は、右肩上がりで在籍率が増えており、全国平均の</a:t>
            </a:r>
            <a:r>
              <a:rPr lang="en-US" altLang="ja-JP" dirty="0"/>
              <a:t>2</a:t>
            </a:r>
            <a:r>
              <a:rPr lang="ja-JP" altLang="en-US" dirty="0"/>
              <a:t>倍以上の在籍率になっています。</a:t>
            </a:r>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21</a:t>
            </a:fld>
            <a:endParaRPr lang="en-US" altLang="ja-JP"/>
          </a:p>
        </p:txBody>
      </p:sp>
    </p:spTree>
    <p:extLst>
      <p:ext uri="{BB962C8B-B14F-4D97-AF65-F5344CB8AC3E}">
        <p14:creationId xmlns:p14="http://schemas.microsoft.com/office/powerpoint/2010/main" val="3994808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423863"/>
            <a:ext cx="5594350" cy="4195762"/>
          </a:xfrm>
          <a:prstGeom prst="rect">
            <a:avLst/>
          </a:prstGeom>
        </p:spPr>
      </p:sp>
      <p:sp>
        <p:nvSpPr>
          <p:cNvPr id="3" name="ノート プレースホルダー 2"/>
          <p:cNvSpPr>
            <a:spLocks noGrp="1"/>
          </p:cNvSpPr>
          <p:nvPr>
            <p:ph type="body" idx="1"/>
          </p:nvPr>
        </p:nvSpPr>
        <p:spPr>
          <a:xfrm>
            <a:off x="680719" y="5350866"/>
            <a:ext cx="5594787" cy="4089782"/>
          </a:xfrm>
          <a:prstGeom prst="rect">
            <a:avLst/>
          </a:prstGeom>
        </p:spPr>
        <p:txBody>
          <a:bodyPr wrap="square" anchor="t" anchorCtr="0"/>
          <a:lstStyle/>
          <a:p>
            <a:r>
              <a:rPr kumimoji="1" lang="ja-JP" altLang="en-US" dirty="0"/>
              <a:t>小学校、中学校ともに全国の中でも高い在籍率となっています。</a:t>
            </a: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855839" y="9440650"/>
            <a:ext cx="2949786" cy="498691"/>
          </a:xfrm>
          <a:prstGeom prst="rect">
            <a:avLst/>
          </a:prstGeom>
        </p:spPr>
        <p:txBody>
          <a:bodyPr/>
          <a:lstStyle/>
          <a:p>
            <a:pPr>
              <a:defRPr/>
            </a:pPr>
            <a:fld id="{08AFC676-1810-4BAC-8A41-73EDCC9B73B3}" type="slidenum">
              <a:rPr lang="ja-JP" altLang="en-US" smtClean="0"/>
              <a:pPr>
                <a:defRPr/>
              </a:pPr>
              <a:t>22</a:t>
            </a:fld>
            <a:endParaRPr lang="ja-JP" altLang="en-US"/>
          </a:p>
        </p:txBody>
      </p:sp>
    </p:spTree>
    <p:extLst>
      <p:ext uri="{BB962C8B-B14F-4D97-AF65-F5344CB8AC3E}">
        <p14:creationId xmlns:p14="http://schemas.microsoft.com/office/powerpoint/2010/main" val="3728795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スライド イメージ プレースホルダ 1"/>
          <p:cNvSpPr>
            <a:spLocks noGrp="1" noRot="1" noChangeAspect="1" noTextEdit="1"/>
          </p:cNvSpPr>
          <p:nvPr>
            <p:ph type="sldImg"/>
          </p:nvPr>
        </p:nvSpPr>
        <p:spPr bwMode="auto">
          <a:xfrm>
            <a:off x="569913" y="376238"/>
            <a:ext cx="5699125" cy="42751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ノート プレースホルダ 2"/>
          <p:cNvSpPr>
            <a:spLocks noGrp="1"/>
          </p:cNvSpPr>
          <p:nvPr>
            <p:ph type="body" idx="1"/>
          </p:nvPr>
        </p:nvSpPr>
        <p:spPr bwMode="auto">
          <a:xfrm>
            <a:off x="569311" y="5256274"/>
            <a:ext cx="5699891" cy="41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ja-JP" altLang="en-US" dirty="0"/>
              <a:t>長野県の特別支援学級の在籍率の増加について、全国と比較すると長野県の特徴が見えてきます。</a:t>
            </a:r>
            <a:endParaRPr lang="en-US" altLang="ja-JP" dirty="0"/>
          </a:p>
          <a:p>
            <a:endParaRPr lang="en-US" altLang="ja-JP" dirty="0"/>
          </a:p>
          <a:p>
            <a:r>
              <a:rPr lang="ja-JP" altLang="en-US" dirty="0"/>
              <a:t>平成</a:t>
            </a:r>
            <a:r>
              <a:rPr lang="en-US" altLang="ja-JP" dirty="0"/>
              <a:t>20</a:t>
            </a:r>
            <a:r>
              <a:rPr lang="ja-JP" altLang="en-US" dirty="0"/>
              <a:t>年度に小学１年生だった児童の学年の特別支援学級の在籍率の変化を経年でまとめたものです。</a:t>
            </a:r>
            <a:endParaRPr lang="en-US" altLang="ja-JP" dirty="0"/>
          </a:p>
          <a:p>
            <a:r>
              <a:rPr lang="ja-JP" altLang="en-US" dirty="0"/>
              <a:t>小学校１年生では、全国を若干上回る在籍率であったものが、学年が上がるにつれて、差が開いていることが分かります。</a:t>
            </a:r>
            <a:endParaRPr lang="en-US" altLang="ja-JP" dirty="0"/>
          </a:p>
          <a:p>
            <a:r>
              <a:rPr lang="ja-JP" altLang="en-US" dirty="0"/>
              <a:t>これは学年が上がるにつれて入級となる児童が増えているということです。</a:t>
            </a:r>
            <a:endParaRPr lang="en-US" altLang="ja-JP" dirty="0"/>
          </a:p>
          <a:p>
            <a:endParaRPr lang="en-US" altLang="ja-JP" dirty="0"/>
          </a:p>
          <a:p>
            <a:r>
              <a:rPr lang="ja-JP" altLang="en-US" dirty="0"/>
              <a:t>特徴的なのは、小学校６年生から中学校</a:t>
            </a:r>
            <a:r>
              <a:rPr lang="en-US" altLang="ja-JP" dirty="0"/>
              <a:t>1</a:t>
            </a:r>
            <a:r>
              <a:rPr lang="ja-JP" altLang="en-US" dirty="0"/>
              <a:t>年生の変化です。全国では６年生から中学生になるときに在籍率が減っていますが、長野県は、微増しています。</a:t>
            </a:r>
            <a:endParaRPr lang="en-US" altLang="ja-JP" dirty="0"/>
          </a:p>
          <a:p>
            <a:r>
              <a:rPr lang="ja-JP" altLang="en-US" dirty="0"/>
              <a:t>さまざまな要因が考えられます。</a:t>
            </a:r>
            <a:endParaRPr lang="en-US" altLang="ja-JP" dirty="0"/>
          </a:p>
          <a:p>
            <a:r>
              <a:rPr lang="ja-JP" altLang="en-US" dirty="0"/>
              <a:t>全国では小学校から中学校に進学するときに学びの場の見直しがなされているのに対し、長野県では小学校から中学校に進学するときに学びの場の見直しがなさていないことが考えられます。学びの場の見直しがなされないことの背景には、「中学校の進学に当たり心配なので念のために入級をしたい」</a:t>
            </a:r>
            <a:endParaRPr lang="en-US" altLang="ja-JP" dirty="0"/>
          </a:p>
          <a:p>
            <a:r>
              <a:rPr lang="ja-JP" altLang="en-US" dirty="0"/>
              <a:t>といった保護者や本人からの声があると聞いています。</a:t>
            </a:r>
            <a:endParaRPr lang="en-US" altLang="ja-JP" dirty="0"/>
          </a:p>
          <a:p>
            <a:r>
              <a:rPr lang="ja-JP" altLang="en-US" dirty="0"/>
              <a:t>その生徒にとって本当に必要な学びの場であれば、中学校での入級は大切なことですが、小中学校間で支援会議等を重ね、本人や保護者が安心して進学できるように体制を整えることも必要です。</a:t>
            </a:r>
            <a:endParaRPr lang="en-US" altLang="ja-JP" dirty="0"/>
          </a:p>
          <a:p>
            <a:r>
              <a:rPr lang="ja-JP" altLang="en-US" dirty="0"/>
              <a:t>自・情障学級で力がつき、通常の学級でおおむね学習ができるようになったら、学びの場を見直す</a:t>
            </a:r>
            <a:r>
              <a:rPr lang="ja-JP" altLang="en-US" dirty="0" smtClean="0"/>
              <a:t>ことを検討します。自</a:t>
            </a:r>
            <a:r>
              <a:rPr lang="ja-JP" altLang="en-US" dirty="0"/>
              <a:t>・情障学級の子どもたちが高等学校に進学していくことを考えると、入級の際の目的が達成されたら学びの場の見直しを検討</a:t>
            </a:r>
            <a:r>
              <a:rPr lang="ja-JP" altLang="en-US" dirty="0" smtClean="0"/>
              <a:t>したいです</a:t>
            </a:r>
            <a:r>
              <a:rPr lang="ja-JP" altLang="en-US" dirty="0"/>
              <a:t>。　</a:t>
            </a:r>
            <a:endParaRPr lang="en-US" altLang="ja-JP" dirty="0"/>
          </a:p>
          <a:p>
            <a:endParaRPr lang="en-US" altLang="ja-JP" dirty="0"/>
          </a:p>
        </p:txBody>
      </p:sp>
      <p:sp>
        <p:nvSpPr>
          <p:cNvPr id="71685" name="スライド番号プレースホルダ 3"/>
          <p:cNvSpPr txBox="1">
            <a:spLocks noGrp="1"/>
          </p:cNvSpPr>
          <p:nvPr/>
        </p:nvSpPr>
        <p:spPr bwMode="auto">
          <a:xfrm>
            <a:off x="3856438" y="9440983"/>
            <a:ext cx="2949677" cy="49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64DDDA68-03D5-4B4A-AC55-2AF0E9B0CF90}" type="slidenum">
              <a:rPr lang="ja-JP" altLang="en-US"/>
              <a:pPr algn="r" eaLnBrk="1" hangingPunct="1">
                <a:spcBef>
                  <a:spcPct val="0"/>
                </a:spcBef>
              </a:pPr>
              <a:t>23</a:t>
            </a:fld>
            <a:endParaRPr lang="ja-JP" altLang="en-US"/>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23</a:t>
            </a:fld>
            <a:endParaRPr lang="en-US" altLang="ja-JP"/>
          </a:p>
        </p:txBody>
      </p:sp>
    </p:spTree>
    <p:extLst>
      <p:ext uri="{BB962C8B-B14F-4D97-AF65-F5344CB8AC3E}">
        <p14:creationId xmlns:p14="http://schemas.microsoft.com/office/powerpoint/2010/main" val="235614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xfrm>
            <a:off x="920750" y="746125"/>
            <a:ext cx="4965700" cy="3725863"/>
          </a:xfrm>
          <a:prstGeom prst="rect">
            <a:avLst/>
          </a:prstGeom>
        </p:spPr>
      </p:sp>
      <p:sp>
        <p:nvSpPr>
          <p:cNvPr id="77827" name="ノート プレースホルダー 2"/>
          <p:cNvSpPr>
            <a:spLocks noGrp="1"/>
          </p:cNvSpPr>
          <p:nvPr>
            <p:ph type="body" idx="1"/>
          </p:nvPr>
        </p:nvSpPr>
        <p:spPr>
          <a:noFill/>
        </p:spPr>
        <p:txBody>
          <a:bodyPr/>
          <a:lstStyle/>
          <a:p>
            <a:r>
              <a:rPr kumimoji="1" lang="ja-JP" altLang="en-US" dirty="0"/>
              <a:t>③　適切な学びの場のガイドラインについて説明します。</a:t>
            </a:r>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24</a:t>
            </a:fld>
            <a:endParaRPr lang="en-US" altLang="ja-JP"/>
          </a:p>
        </p:txBody>
      </p:sp>
    </p:spTree>
    <p:extLst>
      <p:ext uri="{BB962C8B-B14F-4D97-AF65-F5344CB8AC3E}">
        <p14:creationId xmlns:p14="http://schemas.microsoft.com/office/powerpoint/2010/main" val="242029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436563"/>
            <a:ext cx="5797550" cy="4348162"/>
          </a:xfrm>
          <a:prstGeom prst="rect">
            <a:avLst/>
          </a:prstGeom>
        </p:spPr>
      </p:sp>
      <p:sp>
        <p:nvSpPr>
          <p:cNvPr id="3" name="ノート プレースホルダー 2"/>
          <p:cNvSpPr>
            <a:spLocks noGrp="1"/>
          </p:cNvSpPr>
          <p:nvPr>
            <p:ph type="body" idx="1"/>
          </p:nvPr>
        </p:nvSpPr>
        <p:spPr>
          <a:xfrm>
            <a:off x="313287" y="5408129"/>
            <a:ext cx="5795367" cy="4281866"/>
          </a:xfrm>
          <a:prstGeom prst="rect">
            <a:avLst/>
          </a:prstGeom>
        </p:spPr>
        <p:txBody>
          <a:bodyPr wrap="square"/>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小中学校には、通常の学級、通級による指導、特別支援学級等、多様な学びの場があります。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長野県では、特別支援学級や通級による指導の利用が</a:t>
            </a:r>
            <a:r>
              <a:rPr kumimoji="1" lang="ja-JP" altLang="en-US" dirty="0" smtClean="0"/>
              <a:t>増えている中、</a:t>
            </a:r>
            <a:r>
              <a:rPr kumimoji="1" lang="ja-JP" altLang="en-US" dirty="0"/>
              <a:t>特別支援学級や通級による指導と通常の学級との連携不足や指導の分断、学びの場の見直しの検討不足、校内教育支援委員会が十分に機能していない等の課題</a:t>
            </a:r>
            <a:r>
              <a:rPr kumimoji="1" lang="ja-JP" altLang="en-US" dirty="0" smtClean="0"/>
              <a:t>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特別支援学級や通級による指導で培われた力がその子らしく通常の学級でも発揮されることが重要であり、そのための通常学級での支援の充実や校内体制の整備が大切であると考えます。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そこで、児童</a:t>
            </a:r>
            <a:r>
              <a:rPr kumimoji="1" lang="ja-JP" altLang="en-US" dirty="0"/>
              <a:t>生徒一人ひとりが、「適切な学びの場」で適切な支援が受けられる校内体制となっている</a:t>
            </a:r>
            <a:r>
              <a:rPr kumimoji="1" lang="ja-JP" altLang="en-US" dirty="0" smtClean="0"/>
              <a:t>かを見直す</a:t>
            </a:r>
            <a:r>
              <a:rPr kumimoji="1" lang="ja-JP" altLang="en-US" dirty="0"/>
              <a:t>ため、本ガイドラインを作成しました。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7D950-1D5E-46A8-8308-D8BE25BFD09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5718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436563"/>
            <a:ext cx="5797550" cy="4348162"/>
          </a:xfrm>
          <a:prstGeom prst="rect">
            <a:avLst/>
          </a:prstGeom>
        </p:spPr>
      </p:sp>
      <p:sp>
        <p:nvSpPr>
          <p:cNvPr id="3" name="ノート プレースホルダー 2"/>
          <p:cNvSpPr>
            <a:spLocks noGrp="1"/>
          </p:cNvSpPr>
          <p:nvPr>
            <p:ph type="body" idx="1"/>
          </p:nvPr>
        </p:nvSpPr>
        <p:spPr>
          <a:xfrm>
            <a:off x="525361" y="5366631"/>
            <a:ext cx="5795367" cy="4281866"/>
          </a:xfrm>
          <a:prstGeom prst="rect">
            <a:avLst/>
          </a:prstGeom>
        </p:spPr>
        <p:txBody>
          <a:bodyPr wrap="square"/>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本ガイドラインは、令和２年の９月に県内の全ての小中学校及び特別支援学校の先生方に一人</a:t>
            </a:r>
            <a:r>
              <a:rPr kumimoji="1" lang="en-US" altLang="ja-JP" dirty="0"/>
              <a:t>1</a:t>
            </a:r>
            <a:r>
              <a:rPr kumimoji="1" lang="ja-JP" altLang="en-US" dirty="0"/>
              <a:t>冊ずつ配付しました。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各校</a:t>
            </a:r>
            <a:r>
              <a:rPr kumimoji="1" lang="ja-JP" altLang="en-US" dirty="0"/>
              <a:t>に</a:t>
            </a:r>
            <a:r>
              <a:rPr kumimoji="1" lang="ja-JP" altLang="en-US" dirty="0" smtClean="0"/>
              <a:t>はガイドラインと一緒に本ガイドライン</a:t>
            </a:r>
            <a:r>
              <a:rPr kumimoji="1" lang="ja-JP" altLang="en-US" dirty="0"/>
              <a:t>の活用方法の例を紹介していますので、参考にしてください</a:t>
            </a:r>
            <a:r>
              <a:rPr kumimoji="1" lang="en-US" altLang="ja-JP" dirty="0"/>
              <a:t>(</a:t>
            </a:r>
            <a:r>
              <a:rPr kumimoji="1" lang="ja-JP" altLang="en-US" dirty="0"/>
              <a:t>共にデータで各校に配布）。</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今後、各校で活用できるように、校内研修での活用方法や他校での校内研修の事例等を紹介していきます</a:t>
            </a:r>
            <a:r>
              <a:rPr kumimoji="1" lang="ja-JP" altLang="en-US" dirty="0" smtClean="0"/>
              <a:t>。</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7D950-1D5E-46A8-8308-D8BE25BFD09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1734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先生方の学校は、どのような活用状況でしょうか。</a:t>
            </a:r>
            <a:endParaRPr kumimoji="1" lang="en-US" altLang="ja-JP" dirty="0" smtClean="0"/>
          </a:p>
          <a:p>
            <a:r>
              <a:rPr kumimoji="1" lang="ja-JP" altLang="en-US" dirty="0" smtClean="0"/>
              <a:t>ご自身の学校がどの段階かチェックを入れてください。</a:t>
            </a:r>
            <a:endParaRPr kumimoji="1" lang="en-US" altLang="ja-JP" dirty="0" smtClean="0"/>
          </a:p>
          <a:p>
            <a:r>
              <a:rPr kumimoji="1" lang="ja-JP" altLang="en-US" dirty="0" smtClean="0"/>
              <a:t>（複数の学校が集まっている際には、挙手をしていただいてもよい）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27</a:t>
            </a:fld>
            <a:endParaRPr lang="en-US" altLang="ja-JP"/>
          </a:p>
        </p:txBody>
      </p:sp>
    </p:spTree>
    <p:extLst>
      <p:ext uri="{BB962C8B-B14F-4D97-AF65-F5344CB8AC3E}">
        <p14:creationId xmlns:p14="http://schemas.microsoft.com/office/powerpoint/2010/main" val="3304690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436563"/>
            <a:ext cx="5797550" cy="4348162"/>
          </a:xfrm>
          <a:prstGeom prst="rect">
            <a:avLst/>
          </a:prstGeom>
        </p:spPr>
      </p:sp>
      <p:sp>
        <p:nvSpPr>
          <p:cNvPr id="3" name="ノート プレースホルダー 2"/>
          <p:cNvSpPr>
            <a:spLocks noGrp="1"/>
          </p:cNvSpPr>
          <p:nvPr>
            <p:ph type="body" idx="1"/>
          </p:nvPr>
        </p:nvSpPr>
        <p:spPr>
          <a:xfrm>
            <a:off x="525361" y="5366631"/>
            <a:ext cx="5795367" cy="4281866"/>
          </a:xfrm>
          <a:prstGeom prst="rect">
            <a:avLst/>
          </a:prstGeom>
        </p:spPr>
        <p:txBody>
          <a:bodyPr wrap="square"/>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研修会の対象者に応じて研修で扱う内容が変わってきます。「研修のポイント」として例を示しますので、参考にしてください。</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7D950-1D5E-46A8-8308-D8BE25BFD09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146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436563"/>
            <a:ext cx="5797550" cy="4348162"/>
          </a:xfrm>
          <a:prstGeom prst="rect">
            <a:avLst/>
          </a:prstGeom>
        </p:spPr>
      </p:sp>
      <p:sp>
        <p:nvSpPr>
          <p:cNvPr id="3" name="ノート プレースホルダー 2"/>
          <p:cNvSpPr>
            <a:spLocks noGrp="1"/>
          </p:cNvSpPr>
          <p:nvPr>
            <p:ph type="body" idx="1"/>
          </p:nvPr>
        </p:nvSpPr>
        <p:spPr>
          <a:xfrm>
            <a:off x="525361" y="5366631"/>
            <a:ext cx="5795367" cy="4281866"/>
          </a:xfrm>
          <a:prstGeom prst="rect">
            <a:avLst/>
          </a:prstGeom>
        </p:spPr>
        <p:txBody>
          <a:bodyPr wrap="square"/>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研修会の対象者に応じて研修で扱う内容が変わってきます。「研修のポイント」として例を示しますので、参考にしてください。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7D950-1D5E-46A8-8308-D8BE25BFD09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223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436563"/>
            <a:ext cx="5797550" cy="4348162"/>
          </a:xfrm>
          <a:prstGeom prst="rect">
            <a:avLst/>
          </a:prstGeom>
        </p:spPr>
      </p:sp>
      <p:sp>
        <p:nvSpPr>
          <p:cNvPr id="3" name="ノート プレースホルダー 2"/>
          <p:cNvSpPr>
            <a:spLocks noGrp="1"/>
          </p:cNvSpPr>
          <p:nvPr>
            <p:ph type="body" idx="1"/>
          </p:nvPr>
        </p:nvSpPr>
        <p:spPr>
          <a:xfrm>
            <a:off x="313287" y="5408129"/>
            <a:ext cx="5795367" cy="4281866"/>
          </a:xfrm>
          <a:prstGeom prst="rect">
            <a:avLst/>
          </a:prstGeom>
        </p:spPr>
        <p:txBody>
          <a:bodyPr wrap="square"/>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令和２年の９月に適切な学びの場のガイドラインが、県内の全教員に配布されました。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このガイドラインを使って研修をすることにより、特別支援教育に関わる各学級の状況、校内体制の整備、各自の実践を見直す機会としましょう。</a:t>
            </a:r>
            <a:endParaRPr kumimoji="1" lang="en-US" altLang="ja-JP" dirty="0" smtClean="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7D950-1D5E-46A8-8308-D8BE25BFD09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282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それでは、実際に「適切な学びの場のガイドライン」を使って研修を行います。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30</a:t>
            </a:fld>
            <a:endParaRPr lang="en-US" altLang="ja-JP"/>
          </a:p>
        </p:txBody>
      </p:sp>
    </p:spTree>
    <p:extLst>
      <p:ext uri="{BB962C8B-B14F-4D97-AF65-F5344CB8AC3E}">
        <p14:creationId xmlns:p14="http://schemas.microsoft.com/office/powerpoint/2010/main" val="3176710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進め方</a:t>
            </a:r>
            <a:r>
              <a:rPr kumimoji="1" lang="en-US" altLang="ja-JP" dirty="0" smtClean="0"/>
              <a:t>】</a:t>
            </a:r>
          </a:p>
          <a:p>
            <a:r>
              <a:rPr kumimoji="1" lang="ja-JP" altLang="en-US" dirty="0" smtClean="0"/>
              <a:t>①少人数のグループに分かれます。</a:t>
            </a:r>
            <a:endParaRPr kumimoji="1" lang="en-US" altLang="ja-JP" dirty="0" smtClean="0"/>
          </a:p>
          <a:p>
            <a:r>
              <a:rPr kumimoji="1" lang="ja-JP" altLang="en-US" dirty="0" smtClean="0"/>
              <a:t>②学級で配慮が必要だと思われる児童生徒を思い浮かべ、誰が関わりどのような支援をしているのかを記述します。</a:t>
            </a:r>
            <a:endParaRPr kumimoji="1" lang="en-US" altLang="ja-JP" dirty="0" smtClean="0"/>
          </a:p>
          <a:p>
            <a:r>
              <a:rPr kumimoji="1" lang="ja-JP" altLang="en-US" dirty="0" smtClean="0"/>
              <a:t>③一人ずつ記載した事例を紹介します。</a:t>
            </a:r>
            <a:endParaRPr kumimoji="1" lang="en-US" altLang="ja-JP" dirty="0" smtClean="0"/>
          </a:p>
          <a:p>
            <a:r>
              <a:rPr kumimoji="1" lang="ja-JP" altLang="en-US" dirty="0" smtClean="0"/>
              <a:t>④講師が、次のスライドを使用してガイドラインの</a:t>
            </a:r>
            <a:r>
              <a:rPr kumimoji="1" lang="en-US" altLang="ja-JP" dirty="0" smtClean="0"/>
              <a:t>P2</a:t>
            </a:r>
            <a:r>
              <a:rPr kumimoji="1" lang="ja-JP" altLang="en-US" dirty="0" smtClean="0"/>
              <a:t>～３の説明をします。</a:t>
            </a:r>
            <a:endParaRPr kumimoji="1" lang="en-US" altLang="ja-JP" dirty="0" smtClean="0"/>
          </a:p>
          <a:p>
            <a:r>
              <a:rPr kumimoji="1" lang="ja-JP" altLang="en-US" dirty="0" smtClean="0"/>
              <a:t>⑤自校で取り組んでいる項目にチェックをし、現状の支援体制について確認をします。</a:t>
            </a:r>
            <a:endParaRPr kumimoji="1" lang="en-US" altLang="ja-JP" dirty="0" smtClean="0"/>
          </a:p>
          <a:p>
            <a:r>
              <a:rPr kumimoji="1" lang="ja-JP" altLang="en-US" dirty="0" smtClean="0"/>
              <a:t>⑥一人ひとりの事例について、校内体制で取り組めそうなことをグループで検討します。</a:t>
            </a:r>
            <a:endParaRPr kumimoji="1" lang="en-US" altLang="ja-JP" dirty="0" smtClean="0"/>
          </a:p>
          <a:p>
            <a:r>
              <a:rPr kumimoji="1" lang="ja-JP" altLang="en-US" dirty="0" smtClean="0"/>
              <a:t>⑦検討を踏まえてまず取り組めることを決めます。</a:t>
            </a:r>
            <a:endParaRPr kumimoji="1" lang="en-US" altLang="ja-JP" dirty="0" smtClean="0"/>
          </a:p>
          <a:p>
            <a:r>
              <a:rPr kumimoji="1" lang="ja-JP" altLang="en-US" dirty="0" smtClean="0"/>
              <a:t>⑧感想とまず取り組むことを発表して終了します。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31</a:t>
            </a:fld>
            <a:endParaRPr lang="en-US" altLang="ja-JP"/>
          </a:p>
        </p:txBody>
      </p:sp>
    </p:spTree>
    <p:extLst>
      <p:ext uri="{BB962C8B-B14F-4D97-AF65-F5344CB8AC3E}">
        <p14:creationId xmlns:p14="http://schemas.microsoft.com/office/powerpoint/2010/main" val="3116021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411779" y="4815580"/>
            <a:ext cx="6161143" cy="3913614"/>
          </a:xfrm>
          <a:prstGeom prst="rect">
            <a:avLst/>
          </a:prstGeom>
        </p:spPr>
        <p:txBody>
          <a:bodyPr wrap="square"/>
          <a:lstStyle/>
          <a:p>
            <a:r>
              <a:rPr kumimoji="1" lang="ja-JP" altLang="en-US" dirty="0"/>
              <a:t>例としていくつかのページを紹介します。</a:t>
            </a:r>
            <a:endParaRPr kumimoji="1" lang="en-US" altLang="ja-JP" dirty="0"/>
          </a:p>
          <a:p>
            <a:r>
              <a:rPr kumimoji="1" lang="ja-JP" altLang="en-US" dirty="0"/>
              <a:t>２～３ページでは、通常の学級を支える体制整備についてのポイントを示しています。</a:t>
            </a:r>
            <a:endParaRPr kumimoji="1" lang="en-US" altLang="ja-JP" dirty="0"/>
          </a:p>
          <a:p>
            <a:r>
              <a:rPr kumimoji="1" lang="ja-JP" altLang="en-US" dirty="0"/>
              <a:t>特別支援学級や通級による指導を検討する前に、学級担任の配慮、学年会等での検討、学校体制での取組としてできることはないか、このページを参考にもう一度見直しをします。</a:t>
            </a:r>
            <a:endParaRPr kumimoji="1" lang="en-US" altLang="ja-JP" dirty="0"/>
          </a:p>
          <a:p>
            <a:r>
              <a:rPr kumimoji="1" lang="ja-JP" altLang="en-US" dirty="0"/>
              <a:t>①～⑩までの項目で、各学級や学校で行えている項目にはチェックを入れてみてください。</a:t>
            </a:r>
            <a:endParaRPr kumimoji="1" lang="en-US" altLang="ja-JP" dirty="0"/>
          </a:p>
          <a:p>
            <a:r>
              <a:rPr kumimoji="1" lang="ja-JP" altLang="en-US" dirty="0"/>
              <a:t>チェックがつかなかった項目、不明な項目については、学校として取り組む必要がある内容です。</a:t>
            </a:r>
            <a:endParaRPr kumimoji="1" lang="en-US" altLang="ja-JP" dirty="0"/>
          </a:p>
          <a:p>
            <a:r>
              <a:rPr kumimoji="1" lang="ja-JP" altLang="en-US" dirty="0"/>
              <a:t>校内で</a:t>
            </a:r>
            <a:r>
              <a:rPr kumimoji="1" lang="ja-JP" altLang="en-US" dirty="0" smtClean="0"/>
              <a:t>具体的</a:t>
            </a:r>
            <a:r>
              <a:rPr kumimoji="1" lang="ja-JP" altLang="en-US" dirty="0"/>
              <a:t>な取組を検討したり、外部専門家に相談しながら取り組んでいきましょう。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2EC73-B2CE-4868-83DB-D9C439698B4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3736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normAutofit fontScale="85000" lnSpcReduction="20000"/>
          </a:bodyPr>
          <a:lstStyle/>
          <a:p>
            <a:r>
              <a:rPr kumimoji="1" lang="en-US" altLang="ja-JP" dirty="0" smtClean="0"/>
              <a:t>【</a:t>
            </a:r>
            <a:r>
              <a:rPr kumimoji="1" lang="ja-JP" altLang="en-US" dirty="0" smtClean="0"/>
              <a:t>進め方</a:t>
            </a:r>
            <a:r>
              <a:rPr kumimoji="1" lang="en-US" altLang="ja-JP" dirty="0" smtClean="0"/>
              <a:t>】</a:t>
            </a:r>
          </a:p>
          <a:p>
            <a:r>
              <a:rPr kumimoji="1" lang="ja-JP" altLang="en-US" dirty="0" smtClean="0"/>
              <a:t>（特別支援学級や校内体制について、通常の学級担任とも共有することが大切です）</a:t>
            </a:r>
            <a:endParaRPr kumimoji="1" lang="en-US" altLang="ja-JP" dirty="0" smtClean="0"/>
          </a:p>
          <a:p>
            <a:endParaRPr kumimoji="1" lang="en-US" altLang="ja-JP" dirty="0" smtClean="0"/>
          </a:p>
          <a:p>
            <a:r>
              <a:rPr kumimoji="1" lang="ja-JP" altLang="en-US" dirty="0" smtClean="0"/>
              <a:t>（</a:t>
            </a:r>
            <a:r>
              <a:rPr kumimoji="1" lang="en-US" altLang="ja-JP" dirty="0" smtClean="0"/>
              <a:t>1</a:t>
            </a:r>
            <a:r>
              <a:rPr kumimoji="1" lang="ja-JP" altLang="en-US" dirty="0" smtClean="0"/>
              <a:t>）一斉の職員研修で行う場合</a:t>
            </a:r>
            <a:endParaRPr kumimoji="1" lang="en-US" altLang="ja-JP" dirty="0" smtClean="0"/>
          </a:p>
          <a:p>
            <a:r>
              <a:rPr kumimoji="1" lang="ja-JP" altLang="en-US" dirty="0" smtClean="0"/>
              <a:t>　　　①講師が、　ガイドライン３～４ページの流れに沿って説明をします。</a:t>
            </a:r>
            <a:endParaRPr kumimoji="1" lang="en-US" altLang="ja-JP" dirty="0" smtClean="0"/>
          </a:p>
          <a:p>
            <a:r>
              <a:rPr kumimoji="1" lang="ja-JP" altLang="en-US" dirty="0" smtClean="0"/>
              <a:t>　　　　 ・入級や通級利用を決定する際の校内での検討手順</a:t>
            </a:r>
            <a:endParaRPr kumimoji="1" lang="en-US" altLang="ja-JP" dirty="0" smtClean="0"/>
          </a:p>
          <a:p>
            <a:r>
              <a:rPr kumimoji="1" lang="ja-JP" altLang="en-US" dirty="0" smtClean="0"/>
              <a:t>　　　　 ・入級や通級で学ぶ目的と通常学級との連携</a:t>
            </a:r>
            <a:endParaRPr kumimoji="1" lang="en-US" altLang="ja-JP" dirty="0" smtClean="0"/>
          </a:p>
          <a:p>
            <a:r>
              <a:rPr kumimoji="1" lang="ja-JP" altLang="en-US" dirty="0" smtClean="0"/>
              <a:t>　　　　 ・学びの場の見直しの検討をする場の設定</a:t>
            </a:r>
            <a:endParaRPr kumimoji="1" lang="en-US" altLang="ja-JP" dirty="0" smtClean="0"/>
          </a:p>
          <a:p>
            <a:r>
              <a:rPr kumimoji="1" lang="ja-JP" altLang="en-US" dirty="0" smtClean="0"/>
              <a:t>　　　　 ・学びの場の見直しをした後の支援体制</a:t>
            </a:r>
            <a:endParaRPr kumimoji="1" lang="en-US" altLang="ja-JP" dirty="0" smtClean="0"/>
          </a:p>
          <a:p>
            <a:r>
              <a:rPr kumimoji="1" lang="ja-JP" altLang="en-US" dirty="0" smtClean="0"/>
              <a:t>　　　②小グループに分かれ、自校の学校体制と比べて感想を述べあう。</a:t>
            </a:r>
            <a:endParaRPr kumimoji="1" lang="en-US" altLang="ja-JP" dirty="0" smtClean="0"/>
          </a:p>
          <a:p>
            <a:r>
              <a:rPr kumimoji="1" lang="ja-JP" altLang="en-US" dirty="0" smtClean="0"/>
              <a:t>　　　③管理職と事前に相談しておき、今後大切にしたい点について特別支援教育コーディネーター等から発表する。</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smtClean="0"/>
              <a:t>2</a:t>
            </a:r>
            <a:r>
              <a:rPr kumimoji="1" lang="ja-JP" altLang="en-US" dirty="0" smtClean="0"/>
              <a:t>）学年会で行う場合</a:t>
            </a:r>
            <a:endParaRPr kumimoji="1" lang="en-US" altLang="ja-JP" dirty="0" smtClean="0"/>
          </a:p>
          <a:p>
            <a:r>
              <a:rPr kumimoji="1" lang="ja-JP" altLang="en-US" dirty="0" smtClean="0"/>
              <a:t>　　　①学年会等に特別支援教育コーディネーター等が参加し、</a:t>
            </a:r>
            <a:r>
              <a:rPr kumimoji="1" lang="en-US" altLang="ja-JP" dirty="0" smtClean="0"/>
              <a:t>30</a:t>
            </a:r>
            <a:r>
              <a:rPr kumimoji="1" lang="ja-JP" altLang="en-US" dirty="0" smtClean="0"/>
              <a:t>分ほどの時間を設定します。</a:t>
            </a:r>
            <a:endParaRPr kumimoji="1" lang="en-US" altLang="ja-JP" dirty="0" smtClean="0"/>
          </a:p>
          <a:p>
            <a:r>
              <a:rPr kumimoji="1" lang="ja-JP" altLang="en-US" dirty="0" smtClean="0"/>
              <a:t>　　　②特別支援教育コーディネーター等が中心となり、ガイドライン３～４ページの流れについて、学校の体制と比べながら説明します。</a:t>
            </a:r>
            <a:endParaRPr kumimoji="1" lang="en-US" altLang="ja-JP" dirty="0" smtClean="0"/>
          </a:p>
          <a:p>
            <a:r>
              <a:rPr kumimoji="1" lang="ja-JP" altLang="en-US" dirty="0" smtClean="0"/>
              <a:t>　　　③入級や通級を利用している児童生徒について、以下の点で検討します。</a:t>
            </a:r>
            <a:endParaRPr kumimoji="1" lang="en-US" altLang="ja-JP" dirty="0" smtClean="0"/>
          </a:p>
          <a:p>
            <a:r>
              <a:rPr kumimoji="1" lang="ja-JP" altLang="en-US" dirty="0" smtClean="0"/>
              <a:t>　　　　　・個別の指導計画は活用されているか</a:t>
            </a:r>
            <a:endParaRPr kumimoji="1" lang="en-US" altLang="ja-JP" dirty="0" smtClean="0"/>
          </a:p>
          <a:p>
            <a:r>
              <a:rPr kumimoji="1" lang="ja-JP" altLang="en-US" dirty="0" smtClean="0"/>
              <a:t>　　　　　・特別支援学級や通級との連携はされているか</a:t>
            </a:r>
            <a:endParaRPr kumimoji="1" lang="en-US" altLang="ja-JP" dirty="0" smtClean="0"/>
          </a:p>
          <a:p>
            <a:r>
              <a:rPr kumimoji="1" lang="ja-JP" altLang="en-US" dirty="0" smtClean="0"/>
              <a:t>　　　　　・学びの場の見直しの検討をする機会があるか</a:t>
            </a:r>
            <a:endParaRPr kumimoji="1" lang="en-US" altLang="ja-JP" dirty="0" smtClean="0"/>
          </a:p>
          <a:p>
            <a:r>
              <a:rPr kumimoji="1" lang="ja-JP" altLang="en-US" dirty="0" smtClean="0"/>
              <a:t>　　　　　・３～４ページを参考にして今後取り組めそうな項目はどれか</a:t>
            </a:r>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33</a:t>
            </a:fld>
            <a:endParaRPr lang="en-US" altLang="ja-JP"/>
          </a:p>
        </p:txBody>
      </p:sp>
    </p:spTree>
    <p:extLst>
      <p:ext uri="{BB962C8B-B14F-4D97-AF65-F5344CB8AC3E}">
        <p14:creationId xmlns:p14="http://schemas.microsoft.com/office/powerpoint/2010/main" val="3601926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357991" y="4804822"/>
            <a:ext cx="5445760" cy="3913614"/>
          </a:xfrm>
          <a:prstGeom prst="rect">
            <a:avLst/>
          </a:prstGeom>
        </p:spPr>
        <p:txBody>
          <a:bodyPr wrap="square"/>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４～５ページでは、特別支援教育を学校全体で推進する体制整備についてのポイントを示しています。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特別支援学級に</a:t>
            </a:r>
            <a:r>
              <a:rPr kumimoji="1" lang="ja-JP" altLang="en-US" dirty="0" smtClean="0"/>
              <a:t>入級または、通級指導教室の利用を開始</a:t>
            </a:r>
            <a:r>
              <a:rPr kumimoji="1" lang="ja-JP" altLang="en-US" dirty="0"/>
              <a:t>した後も校内での取組が大切です。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校内教育支援委員会での入級や通級の利用に関わる手続き、特別支援学級や通級による指導での指導のポイント、通常学級との連携、退級や終了に向けた取組等について見直します。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校内教育支援委員会での入級に向けての手続き、退級に向けての手続き等はどうなっていますか。ガイドラインで示しているポイントと自校での取組を比べてみてください。</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2EC73-B2CE-4868-83DB-D9C439698B4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367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pPr algn="l"/>
            <a:r>
              <a:rPr kumimoji="1" lang="ja-JP" altLang="en-US" sz="1200" dirty="0" smtClean="0">
                <a:latin typeface="ＭＳ Ｐゴシック" panose="020B0600070205080204" pitchFamily="50" charset="-128"/>
                <a:ea typeface="+mn-ea"/>
              </a:rPr>
              <a:t>校内支援委員会で学びの場を検討する際には、「就学判断検討シート」を活用し、保護者、本人と合意形成を図りながら、丁寧に総合的な判断を行う必要があります。通常の学級担任と特コが相談しながら作成し、適切な学びの場を検討します。</a:t>
            </a:r>
            <a:endParaRPr kumimoji="1" lang="en-US" altLang="ja-JP" sz="1200" dirty="0" smtClean="0">
              <a:latin typeface="ＭＳ Ｐゴシック" panose="020B0600070205080204" pitchFamily="50" charset="-128"/>
              <a:ea typeface="+mn-ea"/>
            </a:endParaRPr>
          </a:p>
          <a:p>
            <a:pPr algn="l"/>
            <a:endParaRPr kumimoji="1" lang="en-US" altLang="ja-JP" sz="1200" dirty="0" smtClean="0">
              <a:latin typeface="ＭＳ Ｐゴシック" panose="020B0600070205080204" pitchFamily="50" charset="-128"/>
              <a:ea typeface="+mn-ea"/>
            </a:endParaRPr>
          </a:p>
          <a:p>
            <a:pPr algn="l"/>
            <a:r>
              <a:rPr kumimoji="1" lang="ja-JP" altLang="en-US" sz="1200" dirty="0" smtClean="0">
                <a:latin typeface="ＭＳ Ｐゴシック" panose="020B0600070205080204" pitchFamily="50" charset="-128"/>
                <a:ea typeface="+mn-ea"/>
              </a:rPr>
              <a:t>シートの活用については、「教育支援ハンドブック」（平成</a:t>
            </a:r>
            <a:r>
              <a:rPr kumimoji="1" lang="en-US" altLang="ja-JP" sz="1200" dirty="0" smtClean="0">
                <a:latin typeface="ＭＳ Ｐゴシック" panose="020B0600070205080204" pitchFamily="50" charset="-128"/>
                <a:ea typeface="+mn-ea"/>
              </a:rPr>
              <a:t>27</a:t>
            </a:r>
            <a:r>
              <a:rPr kumimoji="1" lang="ja-JP" altLang="en-US" sz="1200" dirty="0" smtClean="0">
                <a:latin typeface="ＭＳ Ｐゴシック" panose="020B0600070205080204" pitchFamily="50" charset="-128"/>
                <a:ea typeface="+mn-ea"/>
              </a:rPr>
              <a:t>年　長野県教育委員会）の</a:t>
            </a:r>
            <a:r>
              <a:rPr kumimoji="1" lang="en-US" altLang="ja-JP" sz="1200" dirty="0" smtClean="0">
                <a:latin typeface="ＭＳ Ｐゴシック" panose="020B0600070205080204" pitchFamily="50" charset="-128"/>
                <a:ea typeface="+mn-ea"/>
              </a:rPr>
              <a:t>P44</a:t>
            </a:r>
            <a:r>
              <a:rPr kumimoji="1" lang="ja-JP" altLang="en-US" sz="1200" dirty="0" smtClean="0">
                <a:latin typeface="ＭＳ Ｐゴシック" panose="020B0600070205080204" pitchFamily="50" charset="-128"/>
                <a:ea typeface="+mn-ea"/>
              </a:rPr>
              <a:t>～を参考にしてください。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35</a:t>
            </a:fld>
            <a:endParaRPr lang="en-US" altLang="ja-JP"/>
          </a:p>
        </p:txBody>
      </p:sp>
    </p:spTree>
    <p:extLst>
      <p:ext uri="{BB962C8B-B14F-4D97-AF65-F5344CB8AC3E}">
        <p14:creationId xmlns:p14="http://schemas.microsoft.com/office/powerpoint/2010/main" val="4168526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ja-JP" altLang="en-US" dirty="0" smtClean="0"/>
              <a:t>気になる子どもにどのような配慮が必要かを探るには「チェックシートの活用」が考えられます。チェックシートの活用により児童生徒の困難さを具体的に知ることができます。</a:t>
            </a:r>
            <a:endParaRPr kumimoji="1" lang="en-US" altLang="ja-JP" dirty="0" smtClean="0"/>
          </a:p>
          <a:p>
            <a:r>
              <a:rPr kumimoji="1" lang="ja-JP" altLang="en-US" dirty="0" smtClean="0"/>
              <a:t>児童生徒が困っている点に気づくことができれば、その子にどのような配慮が必要かが見えてきます。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36</a:t>
            </a:fld>
            <a:endParaRPr lang="en-US" altLang="ja-JP"/>
          </a:p>
        </p:txBody>
      </p:sp>
    </p:spTree>
    <p:extLst>
      <p:ext uri="{BB962C8B-B14F-4D97-AF65-F5344CB8AC3E}">
        <p14:creationId xmlns:p14="http://schemas.microsoft.com/office/powerpoint/2010/main" val="2291041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680720" y="4783307"/>
            <a:ext cx="5445760" cy="3913614"/>
          </a:xfrm>
          <a:prstGeom prst="rect">
            <a:avLst/>
          </a:prstGeom>
        </p:spPr>
        <p:txBody>
          <a:bodyPr wrap="square"/>
          <a:lstStyle/>
          <a:p>
            <a:r>
              <a:rPr kumimoji="1" lang="ja-JP" altLang="en-US" dirty="0" smtClean="0"/>
              <a:t>（</a:t>
            </a:r>
            <a:r>
              <a:rPr kumimoji="1" lang="en-US" altLang="ja-JP" dirty="0" smtClean="0"/>
              <a:t>1</a:t>
            </a:r>
            <a:r>
              <a:rPr kumimoji="1" lang="ja-JP" altLang="en-US" dirty="0" smtClean="0"/>
              <a:t>）職員研修で一斉に行う場合</a:t>
            </a:r>
            <a:endParaRPr kumimoji="1" lang="en-US" altLang="ja-JP" dirty="0" smtClean="0"/>
          </a:p>
          <a:p>
            <a:r>
              <a:rPr kumimoji="1" lang="ja-JP" altLang="en-US" dirty="0" smtClean="0"/>
              <a:t>　　　①各自</a:t>
            </a:r>
            <a:r>
              <a:rPr kumimoji="1" lang="en-US" altLang="ja-JP" dirty="0" smtClean="0"/>
              <a:t>1</a:t>
            </a:r>
            <a:r>
              <a:rPr kumimoji="1" lang="ja-JP" altLang="en-US" dirty="0" smtClean="0"/>
              <a:t>名の児童生徒をイメージする。</a:t>
            </a:r>
            <a:endParaRPr kumimoji="1" lang="en-US" altLang="ja-JP" dirty="0" smtClean="0"/>
          </a:p>
          <a:p>
            <a:r>
              <a:rPr kumimoji="1" lang="ja-JP" altLang="en-US" dirty="0" smtClean="0"/>
              <a:t>　　　②講師が質問項目に補足を加えながら説明する。</a:t>
            </a:r>
            <a:endParaRPr kumimoji="1" lang="en-US" altLang="ja-JP" dirty="0" smtClean="0"/>
          </a:p>
          <a:p>
            <a:r>
              <a:rPr kumimoji="1" lang="ja-JP" altLang="en-US" dirty="0" smtClean="0"/>
              <a:t>　　　　  ・困難さの程度が難しいので、具体例を加えるとわかりやすくなる。</a:t>
            </a:r>
            <a:endParaRPr kumimoji="1" lang="en-US" altLang="ja-JP" dirty="0" smtClean="0"/>
          </a:p>
          <a:p>
            <a:r>
              <a:rPr kumimoji="1" lang="ja-JP" altLang="en-US" dirty="0" smtClean="0"/>
              <a:t>　　　③小グループになり、扱う事例を決める。</a:t>
            </a:r>
            <a:endParaRPr kumimoji="1" lang="en-US" altLang="ja-JP" dirty="0" smtClean="0"/>
          </a:p>
          <a:p>
            <a:r>
              <a:rPr kumimoji="1" lang="ja-JP" altLang="en-US" dirty="0" smtClean="0"/>
              <a:t>　　　④特に多くの項目でチェックが入った箇所の具体的な支援を考える。</a:t>
            </a:r>
            <a:endParaRPr kumimoji="1" lang="en-US" altLang="ja-JP" dirty="0" smtClean="0"/>
          </a:p>
          <a:p>
            <a:r>
              <a:rPr kumimoji="1" lang="ja-JP" altLang="en-US" dirty="0" smtClean="0"/>
              <a:t>　　　　  ・次のスライドで紹介している「ワンポイント配慮　こんなとき　どうする？」を見ながら、つまずきの背景要因を推察し、具体的な支援についてできそうなことを検討する。</a:t>
            </a:r>
            <a:endParaRPr kumimoji="1" lang="en-US" altLang="ja-JP" dirty="0" smtClean="0"/>
          </a:p>
          <a:p>
            <a:r>
              <a:rPr kumimoji="1" lang="ja-JP" altLang="en-US" dirty="0" smtClean="0"/>
              <a:t>　　　</a:t>
            </a:r>
            <a:endParaRPr kumimoji="1" lang="en-US" altLang="ja-JP" dirty="0" smtClean="0"/>
          </a:p>
          <a:p>
            <a:r>
              <a:rPr kumimoji="1" lang="ja-JP" altLang="en-US" dirty="0" smtClean="0"/>
              <a:t>（</a:t>
            </a:r>
            <a:r>
              <a:rPr kumimoji="1" lang="en-US" altLang="ja-JP" dirty="0" smtClean="0"/>
              <a:t>2</a:t>
            </a:r>
            <a:r>
              <a:rPr kumimoji="1" lang="ja-JP" altLang="en-US" dirty="0" smtClean="0"/>
              <a:t>）学年会等で行う場合</a:t>
            </a:r>
            <a:endParaRPr kumimoji="1" lang="en-US" altLang="ja-JP" dirty="0" smtClean="0"/>
          </a:p>
          <a:p>
            <a:r>
              <a:rPr kumimoji="1" lang="ja-JP" altLang="en-US" dirty="0" smtClean="0"/>
              <a:t>　　　①気になる児童生徒を</a:t>
            </a:r>
            <a:r>
              <a:rPr kumimoji="1" lang="en-US" altLang="ja-JP" dirty="0" smtClean="0"/>
              <a:t>1</a:t>
            </a:r>
            <a:r>
              <a:rPr kumimoji="1" lang="ja-JP" altLang="en-US" dirty="0" smtClean="0"/>
              <a:t>名決め、一項目ずつ話し合いながらチェックを入れていく。</a:t>
            </a:r>
            <a:endParaRPr kumimoji="1" lang="en-US" altLang="ja-JP" dirty="0" smtClean="0"/>
          </a:p>
          <a:p>
            <a:r>
              <a:rPr kumimoji="1" lang="ja-JP" altLang="en-US" dirty="0" smtClean="0"/>
              <a:t>　　　②特に多くの項目でチェックが入った箇所の具体的な支援を考える。</a:t>
            </a:r>
            <a:endParaRPr kumimoji="1" lang="en-US" altLang="ja-JP" dirty="0" smtClean="0"/>
          </a:p>
          <a:p>
            <a:r>
              <a:rPr kumimoji="1" lang="ja-JP" altLang="en-US" dirty="0" smtClean="0"/>
              <a:t>　　　　  ・次のスライドで紹介している「ワンポイント配慮　こんなとき　どうする？」を見ながら、つまずきの背景要因を推察し、具体的な支援についてできそうなことを検討する。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2EC73-B2CE-4868-83DB-D9C439698B4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7973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a:prstGeom prst="rect">
            <a:avLst/>
          </a:prstGeom>
        </p:spPr>
      </p:sp>
      <p:sp>
        <p:nvSpPr>
          <p:cNvPr id="3" name="ノート プレースホルダー 2"/>
          <p:cNvSpPr>
            <a:spLocks noGrp="1"/>
          </p:cNvSpPr>
          <p:nvPr>
            <p:ph type="body" idx="1"/>
          </p:nvPr>
        </p:nvSpPr>
        <p:spPr/>
        <p:txBody>
          <a:bodyPr wrap="square"/>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配慮の具体例については、長野県教育委員会で作成した「合理的配慮実践事例集の</a:t>
            </a:r>
            <a:r>
              <a:rPr kumimoji="1" lang="en-US" altLang="ja-JP" dirty="0"/>
              <a:t>P129</a:t>
            </a:r>
            <a:r>
              <a:rPr kumimoji="1" lang="ja-JP" altLang="en-US" dirty="0"/>
              <a:t>～　第</a:t>
            </a:r>
            <a:r>
              <a:rPr kumimoji="1" lang="en-US" altLang="ja-JP" dirty="0"/>
              <a:t>5</a:t>
            </a:r>
            <a:r>
              <a:rPr kumimoji="1" lang="ja-JP" altLang="en-US" dirty="0"/>
              <a:t>章　ワンポイント配慮　こんなとき　どうする？」をご覧ください。</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38</a:t>
            </a:fld>
            <a:endParaRPr lang="en-US" altLang="ja-JP"/>
          </a:p>
        </p:txBody>
      </p:sp>
    </p:spTree>
    <p:extLst>
      <p:ext uri="{BB962C8B-B14F-4D97-AF65-F5344CB8AC3E}">
        <p14:creationId xmlns:p14="http://schemas.microsoft.com/office/powerpoint/2010/main" val="165593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en-US" altLang="ja-JP" dirty="0" smtClean="0"/>
              <a:t>19</a:t>
            </a:r>
            <a:r>
              <a:rPr kumimoji="1" lang="ja-JP" altLang="en-US" dirty="0" smtClean="0"/>
              <a:t>の困難さについて、具体的な例を示してあります。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39</a:t>
            </a:fld>
            <a:endParaRPr lang="en-US" altLang="ja-JP"/>
          </a:p>
        </p:txBody>
      </p:sp>
    </p:spTree>
    <p:extLst>
      <p:ext uri="{BB962C8B-B14F-4D97-AF65-F5344CB8AC3E}">
        <p14:creationId xmlns:p14="http://schemas.microsoft.com/office/powerpoint/2010/main" val="207439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　このシートを使って、参加者の各学校の状況をそれぞれにチェックを入れてもらいます。</a:t>
            </a:r>
            <a:endParaRPr kumimoji="1" lang="en-US" altLang="ja-JP" dirty="0" smtClean="0"/>
          </a:p>
          <a:p>
            <a:r>
              <a:rPr kumimoji="1" lang="ja-JP" altLang="en-US" dirty="0" smtClean="0"/>
              <a:t>　　 職員研修をしたり、学年会や校内委員会で活用している学校に簡単に紹介してもらいましょう。</a:t>
            </a:r>
            <a:endParaRPr kumimoji="1" lang="en-US" altLang="ja-JP" dirty="0" smtClean="0"/>
          </a:p>
          <a:p>
            <a:r>
              <a:rPr kumimoji="1" lang="en-US" altLang="ja-JP" dirty="0" smtClean="0"/>
              <a:t>※</a:t>
            </a:r>
            <a:r>
              <a:rPr kumimoji="1" lang="ja-JP" altLang="en-US" dirty="0" smtClean="0"/>
              <a:t>　学校で行う場合は、「本校は・・・・」と自校の状況を確認します。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a:t>
            </a:fld>
            <a:endParaRPr lang="en-US" altLang="ja-JP"/>
          </a:p>
        </p:txBody>
      </p:sp>
    </p:spTree>
    <p:extLst>
      <p:ext uri="{BB962C8B-B14F-4D97-AF65-F5344CB8AC3E}">
        <p14:creationId xmlns:p14="http://schemas.microsoft.com/office/powerpoint/2010/main" val="2619433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ja-JP" altLang="en-US" dirty="0" smtClean="0"/>
              <a:t>このシートで大切にしたい点は、児童生徒のつまずきの原因や背景を推測して具体的な支援を考える点です。</a:t>
            </a:r>
            <a:endParaRPr kumimoji="1" lang="en-US" altLang="ja-JP" dirty="0" smtClean="0"/>
          </a:p>
          <a:p>
            <a:r>
              <a:rPr kumimoji="1" lang="ja-JP" altLang="en-US" dirty="0" smtClean="0"/>
              <a:t>ここに記載されている要因や支援がすべてではありませんが、支援をする際の考え方の参考となります。</a:t>
            </a:r>
            <a:endParaRPr kumimoji="1" lang="en-US" altLang="ja-JP" dirty="0" smtClean="0"/>
          </a:p>
          <a:p>
            <a:r>
              <a:rPr kumimoji="1" lang="ja-JP" altLang="en-US" dirty="0" smtClean="0"/>
              <a:t>まずは、記載されている要因と具体的な支援を試し、効果がない場合は専門家に相談します。その際にもこのシートに沿い、つまずきの要因と具体的な支援についてアドバイスを求めるのがよいです。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40</a:t>
            </a:fld>
            <a:endParaRPr lang="en-US" altLang="ja-JP"/>
          </a:p>
        </p:txBody>
      </p:sp>
    </p:spTree>
    <p:extLst>
      <p:ext uri="{BB962C8B-B14F-4D97-AF65-F5344CB8AC3E}">
        <p14:creationId xmlns:p14="http://schemas.microsoft.com/office/powerpoint/2010/main" val="1203599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改訂された学習指導要領では通常の学級に在籍する「配慮が必要な児童生徒」についても「個別の指導計画」を作成することを推奨しています。</a:t>
            </a: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個別の指導計画は、配慮が必要な児童生徒の支援を行う際に、関係者で情報共有するための要となるシートです。まずは、簡略版のシートの記載から始めましょう。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41</a:t>
            </a:fld>
            <a:endParaRPr lang="en-US" altLang="ja-JP"/>
          </a:p>
        </p:txBody>
      </p:sp>
    </p:spTree>
    <p:extLst>
      <p:ext uri="{BB962C8B-B14F-4D97-AF65-F5344CB8AC3E}">
        <p14:creationId xmlns:p14="http://schemas.microsoft.com/office/powerpoint/2010/main" val="763319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325717" y="4815580"/>
            <a:ext cx="6010537" cy="3913614"/>
          </a:xfrm>
          <a:prstGeom prst="rect">
            <a:avLst/>
          </a:prstGeom>
        </p:spPr>
        <p:txBody>
          <a:bodyPr wrap="square">
            <a:noAutofit/>
          </a:bodyPr>
          <a:lstStyle/>
          <a:p>
            <a:r>
              <a:rPr kumimoji="1" lang="ja-JP" altLang="en-US" dirty="0" smtClean="0"/>
              <a:t>個別</a:t>
            </a:r>
            <a:r>
              <a:rPr kumimoji="1" lang="ja-JP" altLang="en-US" dirty="0"/>
              <a:t>の指導計画と聞くと「作成が大変そう」と二の足を踏む場合もあるかと思いますが、ここで紹介するのは、非常に取り組みやすい「個別の指導計画」の作成方法です。</a:t>
            </a:r>
            <a:endParaRPr kumimoji="1" lang="en-US" altLang="ja-JP" dirty="0"/>
          </a:p>
          <a:p>
            <a:r>
              <a:rPr kumimoji="1" lang="ja-JP" altLang="en-US" dirty="0" smtClean="0"/>
              <a:t>県</a:t>
            </a:r>
            <a:r>
              <a:rPr kumimoji="1" lang="ja-JP" altLang="en-US" dirty="0"/>
              <a:t>からも個別の指導計画のシートの形式を提示していますが、ここでは全ての学級で作成している「学級経営案」を活用する取組を紹介しています。</a:t>
            </a:r>
            <a:endParaRPr kumimoji="1" lang="en-US" altLang="ja-JP" dirty="0"/>
          </a:p>
          <a:p>
            <a:r>
              <a:rPr kumimoji="1" lang="ja-JP" altLang="en-US" dirty="0"/>
              <a:t>具体的には、学級経営案において「配慮が必要な児童名」と「配慮事項」を記載している枠を工夫します。</a:t>
            </a:r>
            <a:endParaRPr kumimoji="1" lang="en-US" altLang="ja-JP" dirty="0"/>
          </a:p>
          <a:p>
            <a:r>
              <a:rPr kumimoji="1" lang="ja-JP" altLang="en-US" dirty="0"/>
              <a:t>図に示しているように、その子の「主訴、背景や要因、具体的な支援」を記載し、学期末に評価をします。まずは、ここからスタートしましょう。</a:t>
            </a:r>
            <a:endParaRPr kumimoji="1" lang="en-US" altLang="ja-JP" dirty="0"/>
          </a:p>
          <a:p>
            <a:r>
              <a:rPr kumimoji="1" lang="ja-JP" altLang="en-US" dirty="0"/>
              <a:t>この記載と見返しを行うことで、「個別の指導計画を作成している」ことと同じ効果が得られます。</a:t>
            </a:r>
            <a:endParaRPr kumimoji="1" lang="en-US" altLang="ja-JP" dirty="0"/>
          </a:p>
          <a:p>
            <a:endParaRPr kumimoji="1" lang="en-US" altLang="ja-JP" dirty="0"/>
          </a:p>
          <a:p>
            <a:r>
              <a:rPr kumimoji="1" lang="ja-JP" altLang="en-US" dirty="0"/>
              <a:t> 例を参考に一人分を記入してみてください。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2EC73-B2CE-4868-83DB-D9C439698B4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20067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a:prstGeom prst="rect">
            <a:avLst/>
          </a:prstGeom>
        </p:spPr>
      </p:sp>
      <p:sp>
        <p:nvSpPr>
          <p:cNvPr id="3" name="ノート プレースホルダー 2"/>
          <p:cNvSpPr>
            <a:spLocks noGrp="1"/>
          </p:cNvSpPr>
          <p:nvPr>
            <p:ph type="body" idx="1"/>
          </p:nvPr>
        </p:nvSpPr>
        <p:spPr>
          <a:xfrm>
            <a:off x="325717" y="4815580"/>
            <a:ext cx="6010537" cy="3913614"/>
          </a:xfrm>
          <a:prstGeom prst="rect">
            <a:avLst/>
          </a:prstGeom>
        </p:spPr>
        <p:txBody>
          <a:bodyPr wrap="square">
            <a:noAutofit/>
          </a:bodyPr>
          <a:lstStyle/>
          <a:p>
            <a:r>
              <a:rPr kumimoji="1" lang="en-US" altLang="ja-JP" dirty="0" smtClean="0"/>
              <a:t>※</a:t>
            </a:r>
            <a:r>
              <a:rPr kumimoji="1" lang="ja-JP" altLang="en-US" dirty="0" smtClean="0"/>
              <a:t>このページを例として提示しておきます。</a:t>
            </a:r>
            <a:endParaRPr kumimoji="1" lang="en-US" altLang="ja-JP" dirty="0" smtClean="0"/>
          </a:p>
          <a:p>
            <a:r>
              <a:rPr kumimoji="1" lang="en-US" altLang="ja-JP" dirty="0" smtClean="0"/>
              <a:t>※</a:t>
            </a:r>
            <a:r>
              <a:rPr kumimoji="1" lang="ja-JP" altLang="en-US" dirty="0" smtClean="0"/>
              <a:t>記入後にグループで紹介しあい、具体的な支援について各自のアイディアを出し合う等をします。</a:t>
            </a:r>
            <a:endParaRPr kumimoji="1" lang="ja-JP" altLang="en-US" dirty="0"/>
          </a:p>
        </p:txBody>
      </p:sp>
      <p:sp>
        <p:nvSpPr>
          <p:cNvPr id="4" name="スライド番号プレースホルダー 3"/>
          <p:cNvSpPr>
            <a:spLocks noGrp="1"/>
          </p:cNvSpPr>
          <p:nvPr>
            <p:ph type="sldNum" sz="quarter" idx="10"/>
          </p:nvPr>
        </p:nvSpPr>
        <p:spPr>
          <a:xfrm>
            <a:off x="3855839" y="9440650"/>
            <a:ext cx="2949786" cy="49869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E2EC73-B2CE-4868-83DB-D9C439698B4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358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特別支援学級の先生だけでなく、通常学級の先生方と一緒にチェックをすることにより、校内の特別支援教育についての理解が深まります。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44</a:t>
            </a:fld>
            <a:endParaRPr lang="en-US" altLang="ja-JP"/>
          </a:p>
        </p:txBody>
      </p:sp>
    </p:spTree>
    <p:extLst>
      <p:ext uri="{BB962C8B-B14F-4D97-AF65-F5344CB8AC3E}">
        <p14:creationId xmlns:p14="http://schemas.microsoft.com/office/powerpoint/2010/main" val="336925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進め方</a:t>
            </a:r>
            <a:r>
              <a:rPr kumimoji="1" lang="en-US" altLang="ja-JP" dirty="0" smtClean="0"/>
              <a:t>】</a:t>
            </a:r>
          </a:p>
          <a:p>
            <a:r>
              <a:rPr kumimoji="1" lang="ja-JP" altLang="en-US" dirty="0" smtClean="0"/>
              <a:t>（</a:t>
            </a:r>
            <a:r>
              <a:rPr kumimoji="1" lang="en-US" altLang="ja-JP" dirty="0" smtClean="0"/>
              <a:t>1</a:t>
            </a:r>
            <a:r>
              <a:rPr kumimoji="1" lang="ja-JP" altLang="en-US" dirty="0" smtClean="0"/>
              <a:t>）　通常学級の先生も含めて一緒にチェックをする場合</a:t>
            </a:r>
            <a:endParaRPr kumimoji="1" lang="en-US" altLang="ja-JP" dirty="0" smtClean="0"/>
          </a:p>
          <a:p>
            <a:r>
              <a:rPr kumimoji="1" lang="ja-JP" altLang="en-US" dirty="0" smtClean="0"/>
              <a:t>　　　○通常学級の先生方が、入級・退級、校内体制の仕組みについて理解するためにチェックシートを行うことも有効です。</a:t>
            </a:r>
            <a:endParaRPr kumimoji="1" lang="en-US" altLang="ja-JP" dirty="0" smtClean="0"/>
          </a:p>
          <a:p>
            <a:r>
              <a:rPr kumimoji="1" lang="ja-JP" altLang="en-US" dirty="0" smtClean="0"/>
              <a:t>　　　①シートを一人１枚配布する。</a:t>
            </a:r>
            <a:endParaRPr kumimoji="1" lang="en-US" altLang="ja-JP" dirty="0" smtClean="0"/>
          </a:p>
          <a:p>
            <a:r>
              <a:rPr kumimoji="1" lang="ja-JP" altLang="en-US" dirty="0" smtClean="0"/>
              <a:t>　　　②特に説明はせずに、自校の体制について分かる範囲でチェックを付ける。</a:t>
            </a:r>
            <a:endParaRPr kumimoji="1" lang="en-US" altLang="ja-JP" dirty="0" smtClean="0"/>
          </a:p>
          <a:p>
            <a:r>
              <a:rPr kumimoji="1" lang="ja-JP" altLang="en-US" dirty="0" smtClean="0"/>
              <a:t>　　　③小グループに分かれてチェックした項目について情報交換をする。</a:t>
            </a:r>
            <a:endParaRPr kumimoji="1" lang="en-US" altLang="ja-JP" dirty="0" smtClean="0"/>
          </a:p>
          <a:p>
            <a:r>
              <a:rPr kumimoji="1" lang="ja-JP" altLang="en-US" dirty="0" smtClean="0"/>
              <a:t>　　　④特別支援教育コーディネーター等がチェックシートを基に校内の体制について説明する。</a:t>
            </a:r>
            <a:endParaRPr kumimoji="1" lang="en-US" altLang="ja-JP" dirty="0" smtClean="0"/>
          </a:p>
          <a:p>
            <a:endParaRPr kumimoji="1" lang="en-US" altLang="ja-JP" dirty="0" smtClean="0"/>
          </a:p>
          <a:p>
            <a:r>
              <a:rPr kumimoji="1" lang="ja-JP" altLang="en-US" dirty="0" smtClean="0"/>
              <a:t>（</a:t>
            </a:r>
            <a:r>
              <a:rPr kumimoji="1" lang="en-US" altLang="ja-JP" dirty="0" smtClean="0"/>
              <a:t>2</a:t>
            </a:r>
            <a:r>
              <a:rPr kumimoji="1" lang="ja-JP" altLang="en-US" dirty="0" smtClean="0"/>
              <a:t>）　特別支援教育に関係する係内でチェックをする場合</a:t>
            </a:r>
            <a:endParaRPr kumimoji="1" lang="en-US" altLang="ja-JP" dirty="0" smtClean="0"/>
          </a:p>
          <a:p>
            <a:r>
              <a:rPr kumimoji="1" lang="ja-JP" altLang="en-US" dirty="0" smtClean="0"/>
              <a:t>　　　○校内体制を見直すためにチェックシートを活用します。</a:t>
            </a:r>
            <a:endParaRPr kumimoji="1" lang="en-US" altLang="ja-JP" dirty="0" smtClean="0"/>
          </a:p>
          <a:p>
            <a:r>
              <a:rPr kumimoji="1" lang="ja-JP" altLang="en-US" dirty="0" smtClean="0"/>
              <a:t>　　　①シートを一人</a:t>
            </a:r>
            <a:r>
              <a:rPr kumimoji="1" lang="en-US" altLang="ja-JP" dirty="0" smtClean="0"/>
              <a:t>1</a:t>
            </a:r>
            <a:r>
              <a:rPr kumimoji="1" lang="ja-JP" altLang="en-US" dirty="0" smtClean="0"/>
              <a:t>枚配布する。</a:t>
            </a:r>
            <a:endParaRPr kumimoji="1" lang="en-US" altLang="ja-JP" dirty="0" smtClean="0"/>
          </a:p>
          <a:p>
            <a:r>
              <a:rPr kumimoji="1" lang="ja-JP" altLang="en-US" dirty="0" smtClean="0"/>
              <a:t>　　　②各自、自校の体制についてチェックをする。</a:t>
            </a:r>
            <a:endParaRPr kumimoji="1" lang="en-US" altLang="ja-JP" dirty="0" smtClean="0"/>
          </a:p>
          <a:p>
            <a:r>
              <a:rPr kumimoji="1" lang="ja-JP" altLang="en-US" dirty="0" smtClean="0"/>
              <a:t>　　　③項目ごとに確認し、学校の強みと弱みを確認する。</a:t>
            </a:r>
            <a:endParaRPr kumimoji="1" lang="en-US" altLang="ja-JP" dirty="0" smtClean="0"/>
          </a:p>
          <a:p>
            <a:r>
              <a:rPr kumimoji="1" lang="ja-JP" altLang="en-US" dirty="0" smtClean="0"/>
              <a:t>　　　④学校として取り組めることについて検討する。</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45</a:t>
            </a:fld>
            <a:endParaRPr lang="en-US" altLang="ja-JP"/>
          </a:p>
        </p:txBody>
      </p:sp>
    </p:spTree>
    <p:extLst>
      <p:ext uri="{BB962C8B-B14F-4D97-AF65-F5344CB8AC3E}">
        <p14:creationId xmlns:p14="http://schemas.microsoft.com/office/powerpoint/2010/main" val="1033117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進め方</a:t>
            </a:r>
            <a:r>
              <a:rPr kumimoji="1" lang="en-US" altLang="ja-JP" dirty="0" smtClean="0"/>
              <a:t>】</a:t>
            </a:r>
          </a:p>
          <a:p>
            <a:r>
              <a:rPr kumimoji="1" lang="ja-JP" altLang="en-US" dirty="0" smtClean="0"/>
              <a:t>（</a:t>
            </a:r>
            <a:r>
              <a:rPr kumimoji="1" lang="en-US" altLang="ja-JP" dirty="0" smtClean="0"/>
              <a:t>1</a:t>
            </a:r>
            <a:r>
              <a:rPr kumimoji="1" lang="ja-JP" altLang="en-US" dirty="0" smtClean="0"/>
              <a:t>）　通常学級の先生も含めて一緒にチェックをする場合</a:t>
            </a:r>
            <a:endParaRPr kumimoji="1" lang="en-US" altLang="ja-JP" dirty="0" smtClean="0"/>
          </a:p>
          <a:p>
            <a:r>
              <a:rPr kumimoji="1" lang="ja-JP" altLang="en-US" dirty="0" smtClean="0"/>
              <a:t>　　　○通常学級の先生方が、入級・退級、校内体制の仕組みについて理解するためにチェックシートを行うことも有効です。</a:t>
            </a:r>
            <a:endParaRPr kumimoji="1" lang="en-US" altLang="ja-JP" dirty="0" smtClean="0"/>
          </a:p>
          <a:p>
            <a:r>
              <a:rPr kumimoji="1" lang="ja-JP" altLang="en-US" dirty="0" smtClean="0"/>
              <a:t>　　　①シートを一人１枚配布する。</a:t>
            </a:r>
            <a:endParaRPr kumimoji="1" lang="en-US" altLang="ja-JP" dirty="0" smtClean="0"/>
          </a:p>
          <a:p>
            <a:r>
              <a:rPr kumimoji="1" lang="ja-JP" altLang="en-US" dirty="0" smtClean="0"/>
              <a:t>　　　②特に説明はせずに、自校の体制について分かる範囲でチェックを付ける。</a:t>
            </a:r>
            <a:endParaRPr kumimoji="1" lang="en-US" altLang="ja-JP" dirty="0" smtClean="0"/>
          </a:p>
          <a:p>
            <a:r>
              <a:rPr kumimoji="1" lang="ja-JP" altLang="en-US" dirty="0" smtClean="0"/>
              <a:t>　　　③小グループに分かれてチェックした項目について情報交換をする。</a:t>
            </a:r>
            <a:endParaRPr kumimoji="1" lang="en-US" altLang="ja-JP" dirty="0" smtClean="0"/>
          </a:p>
          <a:p>
            <a:r>
              <a:rPr kumimoji="1" lang="ja-JP" altLang="en-US" dirty="0" smtClean="0"/>
              <a:t>　　　④特別支援教育コーディネーター等がチェックシートを基に校内の体制について説明する。</a:t>
            </a:r>
            <a:endParaRPr kumimoji="1" lang="en-US" altLang="ja-JP" dirty="0" smtClean="0"/>
          </a:p>
          <a:p>
            <a:endParaRPr kumimoji="1" lang="en-US" altLang="ja-JP" dirty="0" smtClean="0"/>
          </a:p>
          <a:p>
            <a:r>
              <a:rPr kumimoji="1" lang="ja-JP" altLang="en-US" dirty="0" smtClean="0"/>
              <a:t>（</a:t>
            </a:r>
            <a:r>
              <a:rPr kumimoji="1" lang="en-US" altLang="ja-JP" dirty="0" smtClean="0"/>
              <a:t>2</a:t>
            </a:r>
            <a:r>
              <a:rPr kumimoji="1" lang="ja-JP" altLang="en-US" dirty="0" smtClean="0"/>
              <a:t>）　特別支援教育に関係する係内でチェックをする場合</a:t>
            </a:r>
            <a:endParaRPr kumimoji="1" lang="en-US" altLang="ja-JP" dirty="0" smtClean="0"/>
          </a:p>
          <a:p>
            <a:r>
              <a:rPr kumimoji="1" lang="ja-JP" altLang="en-US" dirty="0" smtClean="0"/>
              <a:t>　　　○校内体制を見直すためにチェックシートを活用します。</a:t>
            </a:r>
            <a:endParaRPr kumimoji="1" lang="en-US" altLang="ja-JP" dirty="0" smtClean="0"/>
          </a:p>
          <a:p>
            <a:r>
              <a:rPr kumimoji="1" lang="ja-JP" altLang="en-US" dirty="0" smtClean="0"/>
              <a:t>　　　①シートを一人</a:t>
            </a:r>
            <a:r>
              <a:rPr kumimoji="1" lang="en-US" altLang="ja-JP" dirty="0" smtClean="0"/>
              <a:t>1</a:t>
            </a:r>
            <a:r>
              <a:rPr kumimoji="1" lang="ja-JP" altLang="en-US" dirty="0" smtClean="0"/>
              <a:t>枚配布する。</a:t>
            </a:r>
            <a:endParaRPr kumimoji="1" lang="en-US" altLang="ja-JP" dirty="0" smtClean="0"/>
          </a:p>
          <a:p>
            <a:r>
              <a:rPr kumimoji="1" lang="ja-JP" altLang="en-US" dirty="0" smtClean="0"/>
              <a:t>　　　②各自、自校の体制についてチェックをする。</a:t>
            </a:r>
            <a:endParaRPr kumimoji="1" lang="en-US" altLang="ja-JP" dirty="0" smtClean="0"/>
          </a:p>
          <a:p>
            <a:r>
              <a:rPr kumimoji="1" lang="ja-JP" altLang="en-US" dirty="0" smtClean="0"/>
              <a:t>　　　③項目ごとに確認し、学校の強みと弱みを確認する。</a:t>
            </a:r>
            <a:endParaRPr kumimoji="1" lang="en-US" altLang="ja-JP" dirty="0" smtClean="0"/>
          </a:p>
          <a:p>
            <a:r>
              <a:rPr kumimoji="1" lang="ja-JP" altLang="en-US" dirty="0" smtClean="0"/>
              <a:t>　　　④学校として取り組めることについて検討する。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46</a:t>
            </a:fld>
            <a:endParaRPr lang="en-US" altLang="ja-JP"/>
          </a:p>
        </p:txBody>
      </p:sp>
    </p:spTree>
    <p:extLst>
      <p:ext uri="{BB962C8B-B14F-4D97-AF65-F5344CB8AC3E}">
        <p14:creationId xmlns:p14="http://schemas.microsoft.com/office/powerpoint/2010/main" val="3865764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r>
              <a:rPr kumimoji="1" lang="ja-JP" altLang="en-US" dirty="0" smtClean="0"/>
              <a:t>事例については、各自で読んだ後に何人かの先生方で意見交換をすることが大切です。</a:t>
            </a:r>
            <a:endParaRPr kumimoji="1" lang="en-US" altLang="ja-JP" dirty="0" smtClean="0"/>
          </a:p>
          <a:p>
            <a:r>
              <a:rPr kumimoji="1" lang="ja-JP" altLang="en-US" dirty="0" smtClean="0"/>
              <a:t>校内には様々な経験の先生方がいます。</a:t>
            </a:r>
            <a:endParaRPr kumimoji="1" lang="en-US" altLang="ja-JP" dirty="0" smtClean="0"/>
          </a:p>
          <a:p>
            <a:r>
              <a:rPr kumimoji="1" lang="ja-JP" altLang="en-US" dirty="0" smtClean="0"/>
              <a:t>各自の経験に基づく実践を紹介し合うことにより、先生方一人ひとりの支援の引き出しが増えていきます。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47</a:t>
            </a:fld>
            <a:endParaRPr lang="en-US" altLang="ja-JP"/>
          </a:p>
        </p:txBody>
      </p:sp>
    </p:spTree>
    <p:extLst>
      <p:ext uri="{BB962C8B-B14F-4D97-AF65-F5344CB8AC3E}">
        <p14:creationId xmlns:p14="http://schemas.microsoft.com/office/powerpoint/2010/main" val="874895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48</a:t>
            </a:fld>
            <a:endParaRPr lang="en-US" altLang="ja-JP"/>
          </a:p>
        </p:txBody>
      </p:sp>
    </p:spTree>
    <p:extLst>
      <p:ext uri="{BB962C8B-B14F-4D97-AF65-F5344CB8AC3E}">
        <p14:creationId xmlns:p14="http://schemas.microsoft.com/office/powerpoint/2010/main" val="3076028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事例については、各自で読んだ後に何人かの先生方で意見交換をすることが大切です。</a:t>
            </a:r>
            <a:endParaRPr kumimoji="1" lang="en-US" altLang="ja-JP" dirty="0" smtClean="0"/>
          </a:p>
          <a:p>
            <a:r>
              <a:rPr kumimoji="1" lang="ja-JP" altLang="en-US" dirty="0" smtClean="0"/>
              <a:t>校内には様々な経験の先生方がいます。</a:t>
            </a:r>
            <a:endParaRPr kumimoji="1" lang="en-US" altLang="ja-JP" dirty="0" smtClean="0"/>
          </a:p>
          <a:p>
            <a:r>
              <a:rPr kumimoji="1" lang="ja-JP" altLang="en-US" dirty="0" smtClean="0"/>
              <a:t>各自の経験に基づく実践を紹介し合うことにより、先生方一人ひとりの支援の引き出しが増えていきます。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49</a:t>
            </a:fld>
            <a:endParaRPr lang="en-US" altLang="ja-JP"/>
          </a:p>
        </p:txBody>
      </p:sp>
    </p:spTree>
    <p:extLst>
      <p:ext uri="{BB962C8B-B14F-4D97-AF65-F5344CB8AC3E}">
        <p14:creationId xmlns:p14="http://schemas.microsoft.com/office/powerpoint/2010/main" val="285876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xfrm>
            <a:off x="920750" y="746125"/>
            <a:ext cx="4965700" cy="3725863"/>
          </a:xfrm>
          <a:prstGeom prst="rect">
            <a:avLst/>
          </a:prstGeom>
        </p:spPr>
      </p:sp>
      <p:sp>
        <p:nvSpPr>
          <p:cNvPr id="77827" name="ノート プレースホルダー 2"/>
          <p:cNvSpPr>
            <a:spLocks noGrp="1"/>
          </p:cNvSpPr>
          <p:nvPr>
            <p:ph type="body" idx="1"/>
          </p:nvPr>
        </p:nvSpPr>
        <p:spPr>
          <a:noFill/>
        </p:spPr>
        <p:txBody>
          <a:bodyPr/>
          <a:lstStyle/>
          <a:p>
            <a:r>
              <a:rPr kumimoji="1" lang="ja-JP" altLang="en-US" dirty="0"/>
              <a:t>①　特別支援教育に関わる国の動向について説明します。</a:t>
            </a:r>
            <a:endParaRPr kumimoji="1" lang="en-US" altLang="ja-JP" dirty="0"/>
          </a:p>
          <a:p>
            <a:endParaRPr kumimoji="1"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5</a:t>
            </a:fld>
            <a:endParaRPr lang="en-US" altLang="ja-JP"/>
          </a:p>
        </p:txBody>
      </p:sp>
    </p:spTree>
    <p:extLst>
      <p:ext uri="{BB962C8B-B14F-4D97-AF65-F5344CB8AC3E}">
        <p14:creationId xmlns:p14="http://schemas.microsoft.com/office/powerpoint/2010/main" val="2218960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50</a:t>
            </a:fld>
            <a:endParaRPr lang="en-US" altLang="ja-JP"/>
          </a:p>
        </p:txBody>
      </p:sp>
    </p:spTree>
    <p:extLst>
      <p:ext uri="{BB962C8B-B14F-4D97-AF65-F5344CB8AC3E}">
        <p14:creationId xmlns:p14="http://schemas.microsoft.com/office/powerpoint/2010/main" val="4242180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事例については、各自で読んだ後に何人かの先生方で意見交換をすることが大切です。</a:t>
            </a:r>
            <a:endParaRPr kumimoji="1" lang="en-US" altLang="ja-JP" dirty="0" smtClean="0"/>
          </a:p>
          <a:p>
            <a:r>
              <a:rPr kumimoji="1" lang="ja-JP" altLang="en-US" dirty="0" smtClean="0"/>
              <a:t>校内には様々な経験の先生方がいます。</a:t>
            </a:r>
            <a:endParaRPr kumimoji="1" lang="en-US" altLang="ja-JP" dirty="0" smtClean="0"/>
          </a:p>
          <a:p>
            <a:r>
              <a:rPr kumimoji="1" lang="ja-JP" altLang="en-US" dirty="0" smtClean="0"/>
              <a:t>各自の経験に基づく実践を紹介し合うことにより、先生方一人ひとりの支援の引き出しが増えていきます。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51</a:t>
            </a:fld>
            <a:endParaRPr lang="en-US" altLang="ja-JP"/>
          </a:p>
        </p:txBody>
      </p:sp>
    </p:spTree>
    <p:extLst>
      <p:ext uri="{BB962C8B-B14F-4D97-AF65-F5344CB8AC3E}">
        <p14:creationId xmlns:p14="http://schemas.microsoft.com/office/powerpoint/2010/main" val="978266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52</a:t>
            </a:fld>
            <a:endParaRPr lang="en-US" altLang="ja-JP"/>
          </a:p>
        </p:txBody>
      </p:sp>
    </p:spTree>
    <p:extLst>
      <p:ext uri="{BB962C8B-B14F-4D97-AF65-F5344CB8AC3E}">
        <p14:creationId xmlns:p14="http://schemas.microsoft.com/office/powerpoint/2010/main" val="2673908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事例については、各自で読んだ後に何人かの先生方で意見交換をすることが大切です。</a:t>
            </a:r>
            <a:endParaRPr kumimoji="1" lang="en-US" altLang="ja-JP" dirty="0" smtClean="0"/>
          </a:p>
          <a:p>
            <a:r>
              <a:rPr kumimoji="1" lang="ja-JP" altLang="en-US" dirty="0" smtClean="0"/>
              <a:t>校内には様々な経験の先生方がいます。</a:t>
            </a:r>
            <a:endParaRPr kumimoji="1" lang="en-US" altLang="ja-JP" dirty="0" smtClean="0"/>
          </a:p>
          <a:p>
            <a:r>
              <a:rPr kumimoji="1" lang="ja-JP" altLang="en-US" dirty="0" smtClean="0"/>
              <a:t>各自の経験に基づく実践を紹介し合うことにより、先生方一人ひとりの支援の引き出しが増えていきます。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53</a:t>
            </a:fld>
            <a:endParaRPr lang="en-US" altLang="ja-JP"/>
          </a:p>
        </p:txBody>
      </p:sp>
    </p:spTree>
    <p:extLst>
      <p:ext uri="{BB962C8B-B14F-4D97-AF65-F5344CB8AC3E}">
        <p14:creationId xmlns:p14="http://schemas.microsoft.com/office/powerpoint/2010/main" val="1934742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1206500"/>
            <a:ext cx="44735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2D88BC4-2AD6-48DB-9407-B70DC1AC06F9}" type="slidenum">
              <a:rPr lang="ja-JP" altLang="en-US" smtClean="0"/>
              <a:pPr>
                <a:defRPr/>
              </a:pPr>
              <a:t>54</a:t>
            </a:fld>
            <a:endParaRPr lang="en-US" altLang="ja-JP"/>
          </a:p>
        </p:txBody>
      </p:sp>
    </p:spTree>
    <p:extLst>
      <p:ext uri="{BB962C8B-B14F-4D97-AF65-F5344CB8AC3E}">
        <p14:creationId xmlns:p14="http://schemas.microsoft.com/office/powerpoint/2010/main" val="14454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a:xfrm>
            <a:off x="920750" y="746125"/>
            <a:ext cx="4965700" cy="3725863"/>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wrap="square" anchor="t"/>
          <a:lstStyle/>
          <a:p>
            <a:r>
              <a:rPr lang="ja-JP" altLang="en-US" dirty="0"/>
              <a:t>国は、障がいの有無にかかわらず、人が相互に個性と人格を尊重し支え合っていく共生社会の実現を目指しています。</a:t>
            </a:r>
            <a:endParaRPr lang="en-US" altLang="ja-JP" dirty="0"/>
          </a:p>
          <a:p>
            <a:r>
              <a:rPr lang="ja-JP" altLang="en-US" dirty="0"/>
              <a:t>共生社会は、まずはお互いの違いに気づく、違いを理解する、違いを尊重する（あなたはそのままでいいよ）、一人ひとりがもてる力を発揮しながらともに生活ができる社会を指しています。</a:t>
            </a:r>
            <a:endParaRPr lang="en-US" altLang="ja-JP" dirty="0"/>
          </a:p>
          <a:p>
            <a:r>
              <a:rPr lang="ja-JP" altLang="en-US" dirty="0"/>
              <a:t>このような社会をめざすことは、我が国において最も積極的に取り組むべき重要な課題としています。</a:t>
            </a:r>
            <a:endParaRPr lang="en-US" altLang="ja-JP" dirty="0"/>
          </a:p>
          <a:p>
            <a:endParaRPr lang="en-US" altLang="ja-JP" dirty="0"/>
          </a:p>
          <a:p>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6</a:t>
            </a:fld>
            <a:endParaRPr lang="en-US" altLang="ja-JP"/>
          </a:p>
        </p:txBody>
      </p:sp>
    </p:spTree>
    <p:extLst>
      <p:ext uri="{BB962C8B-B14F-4D97-AF65-F5344CB8AC3E}">
        <p14:creationId xmlns:p14="http://schemas.microsoft.com/office/powerpoint/2010/main" val="157976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TextEdit="1"/>
          </p:cNvSpPr>
          <p:nvPr>
            <p:ph type="sldImg"/>
          </p:nvPr>
        </p:nvSpPr>
        <p:spPr>
          <a:xfrm>
            <a:off x="920750" y="746125"/>
            <a:ext cx="4965700" cy="3725863"/>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wrap="square" anchor="t"/>
          <a:lstStyle/>
          <a:p>
            <a:r>
              <a:rPr lang="ja-JP" altLang="ja-JP" dirty="0"/>
              <a:t>先生方もご承知のことと思いますが</a:t>
            </a:r>
            <a:r>
              <a:rPr lang="ja-JP" altLang="en-US" dirty="0"/>
              <a:t>、教育の世界に</a:t>
            </a:r>
            <a:r>
              <a:rPr lang="ja-JP" altLang="ja-JP" dirty="0"/>
              <a:t>目を向けて見てみますと「インクルーシブ</a:t>
            </a:r>
            <a:r>
              <a:rPr lang="ja-JP" altLang="en-US" dirty="0"/>
              <a:t>な</a:t>
            </a:r>
            <a:r>
              <a:rPr lang="ja-JP" altLang="ja-JP" dirty="0"/>
              <a:t>教育</a:t>
            </a:r>
            <a:r>
              <a:rPr lang="ja-JP" altLang="en-US" dirty="0"/>
              <a:t>」</a:t>
            </a:r>
            <a:r>
              <a:rPr lang="ja-JP" altLang="ja-JP" dirty="0"/>
              <a:t>を求める</a:t>
            </a:r>
            <a:r>
              <a:rPr lang="ja-JP" altLang="en-US" dirty="0"/>
              <a:t>流れに</a:t>
            </a:r>
            <a:r>
              <a:rPr lang="ja-JP" altLang="ja-JP" dirty="0"/>
              <a:t>あります。</a:t>
            </a:r>
          </a:p>
          <a:p>
            <a:r>
              <a:rPr lang="ja-JP" altLang="en-US" dirty="0"/>
              <a:t>インクルーシブ教育システムとは、端的に言えば、「障害のある者とない者が共に教育を受ける仕組み」であり、</a:t>
            </a:r>
            <a:r>
              <a:rPr lang="ja-JP" altLang="en-US" dirty="0" err="1"/>
              <a:t>障がい</a:t>
            </a:r>
            <a:r>
              <a:rPr lang="ja-JP" altLang="en-US" dirty="0"/>
              <a:t>者を包括した教育です。</a:t>
            </a:r>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7</a:t>
            </a:fld>
            <a:endParaRPr lang="en-US" altLang="ja-JP"/>
          </a:p>
        </p:txBody>
      </p:sp>
    </p:spTree>
    <p:extLst>
      <p:ext uri="{BB962C8B-B14F-4D97-AF65-F5344CB8AC3E}">
        <p14:creationId xmlns:p14="http://schemas.microsoft.com/office/powerpoint/2010/main" val="191903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xfrm>
            <a:off x="920750" y="746125"/>
            <a:ext cx="4965700" cy="3725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文科省は、中央教育審議会に「特別支援教育の在り方に関する特別委員会」を設けて検討を進めてきました。</a:t>
            </a:r>
            <a:endParaRPr lang="en-US" altLang="ja-JP" dirty="0"/>
          </a:p>
          <a:p>
            <a:r>
              <a:rPr lang="ja-JP" altLang="en-US" dirty="0"/>
              <a:t>そして、平成</a:t>
            </a:r>
            <a:r>
              <a:rPr lang="en-US" altLang="ja-JP" dirty="0"/>
              <a:t>24</a:t>
            </a:r>
            <a:r>
              <a:rPr lang="ja-JP" altLang="en-US" dirty="0"/>
              <a:t>年</a:t>
            </a:r>
            <a:r>
              <a:rPr lang="en-US" altLang="ja-JP" dirty="0"/>
              <a:t>7</a:t>
            </a:r>
            <a:r>
              <a:rPr lang="ja-JP" altLang="en-US" dirty="0"/>
              <a:t>月に最終報告書が提出されました。報告の中で次のように述べられています。</a:t>
            </a:r>
            <a:endParaRPr lang="en-US" altLang="ja-JP" dirty="0"/>
          </a:p>
          <a:p>
            <a:r>
              <a:rPr lang="en-US" altLang="ja-JP" dirty="0"/>
              <a:t>※</a:t>
            </a:r>
            <a:r>
              <a:rPr lang="ja-JP" altLang="en-US" dirty="0"/>
              <a:t>スライド枠内を読む（ここが重要）</a:t>
            </a:r>
            <a:endParaRPr lang="en-US" altLang="ja-JP" dirty="0"/>
          </a:p>
          <a:p>
            <a:endParaRPr lang="en-US" altLang="ja-JP" dirty="0"/>
          </a:p>
          <a:p>
            <a:r>
              <a:rPr lang="ja-JP" altLang="en-US" dirty="0"/>
              <a:t>「同じ場で共に学ぶこと</a:t>
            </a:r>
            <a:r>
              <a:rPr lang="ja-JP" altLang="en-US" dirty="0" smtClean="0"/>
              <a:t>を追及する</a:t>
            </a:r>
            <a:r>
              <a:rPr lang="ja-JP" altLang="en-US" dirty="0"/>
              <a:t>」とありますが、単に同じ場で学ぶことだけを優先することとは違います。</a:t>
            </a:r>
            <a:endParaRPr lang="en-US" altLang="ja-JP" dirty="0"/>
          </a:p>
          <a:p>
            <a:r>
              <a:rPr lang="ja-JP" altLang="en-US" dirty="0"/>
              <a:t>あくまで目的は、障がいのある子どもが障がいの特性や教育的ニーズに応じた十分な教育が受けられることです。</a:t>
            </a:r>
            <a:endParaRPr lang="en-US" altLang="ja-JP" dirty="0"/>
          </a:p>
          <a:p>
            <a:r>
              <a:rPr lang="ja-JP" altLang="en-US" dirty="0"/>
              <a:t>そこには、その子に必要な合理的配慮が提供されることが必要とされています。</a:t>
            </a:r>
            <a:endParaRPr lang="en-US" altLang="ja-JP" dirty="0"/>
          </a:p>
          <a:p>
            <a:endParaRPr lang="en-US" altLang="ja-JP" dirty="0"/>
          </a:p>
          <a:p>
            <a:endParaRPr lang="ja-JP" altLang="en-US" dirty="0"/>
          </a:p>
        </p:txBody>
      </p:sp>
      <p:sp>
        <p:nvSpPr>
          <p:cNvPr id="2" name="スライド番号プレースホルダー 1"/>
          <p:cNvSpPr>
            <a:spLocks noGrp="1"/>
          </p:cNvSpPr>
          <p:nvPr>
            <p:ph type="sldNum" sz="quarter" idx="10"/>
          </p:nvPr>
        </p:nvSpPr>
        <p:spPr/>
        <p:txBody>
          <a:bodyPr/>
          <a:lstStyle/>
          <a:p>
            <a:pPr>
              <a:defRPr/>
            </a:pPr>
            <a:fld id="{42D88BC4-2AD6-48DB-9407-B70DC1AC06F9}" type="slidenum">
              <a:rPr lang="ja-JP" altLang="en-US" smtClean="0"/>
              <a:pPr>
                <a:defRPr/>
              </a:pPr>
              <a:t>8</a:t>
            </a:fld>
            <a:endParaRPr lang="en-US" altLang="ja-JP"/>
          </a:p>
        </p:txBody>
      </p:sp>
    </p:spTree>
    <p:extLst>
      <p:ext uri="{BB962C8B-B14F-4D97-AF65-F5344CB8AC3E}">
        <p14:creationId xmlns:p14="http://schemas.microsoft.com/office/powerpoint/2010/main" val="329854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a:xfrm>
            <a:off x="920750" y="746125"/>
            <a:ext cx="4965700" cy="3725863"/>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wrap="square" anchor="t"/>
          <a:lstStyle/>
          <a:p>
            <a:r>
              <a:rPr lang="ja-JP" altLang="en-US" dirty="0"/>
              <a:t>その際、大切なことは、「全員が力を発揮し、認め合う学級」となっていることです。</a:t>
            </a:r>
            <a:endParaRPr lang="en-US" altLang="ja-JP" dirty="0"/>
          </a:p>
          <a:p>
            <a:r>
              <a:rPr lang="ja-JP" altLang="en-US" dirty="0"/>
              <a:t>温かく受容的な人間関係を基盤にした学級集団でこそ、子どもたちは安心して学習し、自分の力を発揮することができます。</a:t>
            </a:r>
            <a:endParaRPr lang="en-US" altLang="ja-JP" dirty="0"/>
          </a:p>
          <a:p>
            <a:r>
              <a:rPr lang="ja-JP" altLang="en-US" dirty="0"/>
              <a:t>これは、安心して学べるための土台作りです。</a:t>
            </a:r>
            <a:endParaRPr lang="en-US" altLang="ja-JP" dirty="0"/>
          </a:p>
          <a:p>
            <a:r>
              <a:rPr lang="ja-JP" altLang="en-US" dirty="0"/>
              <a:t>その上で、授業のユニバーサルデザイン化等により「わかる・できる」授業の工夫が必要になります。</a:t>
            </a:r>
            <a:endParaRPr lang="en-US" altLang="ja-JP" dirty="0"/>
          </a:p>
          <a:p>
            <a:r>
              <a:rPr lang="ja-JP" altLang="en-US" dirty="0"/>
              <a:t>例えば、</a:t>
            </a:r>
            <a:r>
              <a:rPr lang="en-US" altLang="ja-JP" dirty="0"/>
              <a:t>【</a:t>
            </a:r>
            <a:r>
              <a:rPr lang="ja-JP" altLang="en-US" dirty="0"/>
              <a:t>視覚化</a:t>
            </a:r>
            <a:r>
              <a:rPr lang="en-US" altLang="ja-JP" dirty="0"/>
              <a:t>】</a:t>
            </a:r>
            <a:r>
              <a:rPr lang="ja-JP" altLang="en-US" dirty="0"/>
              <a:t>として、指示を出す際に口頭の説明に合わせてキーワードも一緒に板書する。</a:t>
            </a:r>
            <a:endParaRPr lang="en-US" altLang="ja-JP" dirty="0"/>
          </a:p>
          <a:p>
            <a:r>
              <a:rPr lang="ja-JP" altLang="en-US" dirty="0"/>
              <a:t>また、</a:t>
            </a:r>
            <a:r>
              <a:rPr lang="en-US" altLang="ja-JP" dirty="0"/>
              <a:t>【</a:t>
            </a:r>
            <a:r>
              <a:rPr lang="ja-JP" altLang="en-US" dirty="0"/>
              <a:t>時間の構造化</a:t>
            </a:r>
            <a:r>
              <a:rPr lang="en-US" altLang="ja-JP" dirty="0"/>
              <a:t>】</a:t>
            </a:r>
            <a:r>
              <a:rPr lang="ja-JP" altLang="en-US" dirty="0"/>
              <a:t>として、学習の流れをホワイトボードで示す。等が考えられます。</a:t>
            </a:r>
            <a:endParaRPr lang="en-US" altLang="ja-JP" dirty="0"/>
          </a:p>
          <a:p>
            <a:r>
              <a:rPr lang="ja-JP" altLang="en-US" dirty="0"/>
              <a:t>（</a:t>
            </a:r>
            <a:r>
              <a:rPr lang="en-US" altLang="ja-JP" dirty="0"/>
              <a:t>※</a:t>
            </a:r>
            <a:r>
              <a:rPr lang="ja-JP" altLang="en-US" dirty="0"/>
              <a:t>　時間があれば、各学校でどのような授業のユニバーサルデザイン化が行われているか聞いてもよい。）</a:t>
            </a:r>
            <a:endParaRPr lang="en-US" altLang="ja-JP" dirty="0"/>
          </a:p>
          <a:p>
            <a:r>
              <a:rPr lang="ja-JP" altLang="en-US" dirty="0"/>
              <a:t>このような授業のユニバーサルデザイン化により、配慮が必要な児童生徒だけにとどまらず、すべての子どもにとって参加しやすい授業に繋がります。</a:t>
            </a:r>
            <a:endParaRPr lang="en-US" altLang="ja-JP" dirty="0"/>
          </a:p>
          <a:p>
            <a:r>
              <a:rPr lang="ja-JP" altLang="en-US" dirty="0"/>
              <a:t>以上のような授業のユニバーサルデザイン化の工夫をした上で、さらに個別に支援が必要な子どもたちへは、合理的配慮を提供する必要があります。</a:t>
            </a:r>
            <a:endParaRPr lang="en-US" altLang="ja-JP" dirty="0"/>
          </a:p>
        </p:txBody>
      </p:sp>
      <p:sp>
        <p:nvSpPr>
          <p:cNvPr id="4" name="スライド番号プレースホルダー 3"/>
          <p:cNvSpPr>
            <a:spLocks noGrp="1"/>
          </p:cNvSpPr>
          <p:nvPr>
            <p:ph type="sldNum" sz="quarter" idx="5"/>
          </p:nvPr>
        </p:nvSpPr>
        <p:spPr/>
        <p:txBody>
          <a:bodyPr/>
          <a:lstStyle/>
          <a:p>
            <a:pPr>
              <a:defRPr/>
            </a:pPr>
            <a:fld id="{0F7ED487-A3AC-4F51-8AD3-4FD08CE01B51}" type="slidenum">
              <a:rPr lang="ja-JP" altLang="en-US" smtClean="0"/>
              <a:pPr>
                <a:defRPr/>
              </a:pPr>
              <a:t>9</a:t>
            </a:fld>
            <a:endParaRPr lang="ja-JP" altLang="en-US"/>
          </a:p>
        </p:txBody>
      </p:sp>
    </p:spTree>
    <p:extLst>
      <p:ext uri="{BB962C8B-B14F-4D97-AF65-F5344CB8AC3E}">
        <p14:creationId xmlns:p14="http://schemas.microsoft.com/office/powerpoint/2010/main" val="82403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6087532" y="6580716"/>
            <a:ext cx="3136099" cy="365125"/>
          </a:xfrm>
        </p:spPr>
        <p:txBody>
          <a:bodyPr/>
          <a:lstStyle>
            <a:lvl1pPr>
              <a:defRPr/>
            </a:lvl1pPr>
          </a:lstStyle>
          <a:p>
            <a:pPr>
              <a:defRPr/>
            </a:pPr>
            <a:r>
              <a:rPr lang="zh-TW" altLang="en-US"/>
              <a:t>長野県教育委員会事務局特別支援教育課</a:t>
            </a:r>
            <a:endParaRPr lang="en-US" altLang="ja-JP"/>
          </a:p>
        </p:txBody>
      </p:sp>
      <p:sp>
        <p:nvSpPr>
          <p:cNvPr id="6" name="スライド番号プレースホルダー 5"/>
          <p:cNvSpPr>
            <a:spLocks noGrp="1"/>
          </p:cNvSpPr>
          <p:nvPr>
            <p:ph type="sldNum" sz="quarter" idx="12"/>
          </p:nvPr>
        </p:nvSpPr>
        <p:spPr>
          <a:xfrm>
            <a:off x="3272366" y="6398154"/>
            <a:ext cx="2133600" cy="365125"/>
          </a:xfrm>
          <a:prstGeom prst="rect">
            <a:avLst/>
          </a:prstGeom>
        </p:spPr>
        <p:txBody>
          <a:bodyPr/>
          <a:lstStyle>
            <a:lvl1pPr>
              <a:defRPr/>
            </a:lvl1pPr>
          </a:lstStyle>
          <a:p>
            <a:pPr>
              <a:defRPr/>
            </a:pPr>
            <a:fld id="{72DF1D48-E760-4CB3-8D2B-2C8C6EF611D9}" type="slidenum">
              <a:rPr lang="ja-JP" altLang="en-US"/>
              <a:pPr>
                <a:defRPr/>
              </a:pPr>
              <a:t>‹#›</a:t>
            </a:fld>
            <a:endParaRPr lang="en-US" altLang="ja-JP"/>
          </a:p>
        </p:txBody>
      </p:sp>
    </p:spTree>
    <p:extLst>
      <p:ext uri="{BB962C8B-B14F-4D97-AF65-F5344CB8AC3E}">
        <p14:creationId xmlns:p14="http://schemas.microsoft.com/office/powerpoint/2010/main" val="179120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CDFD6C-F385-459E-8A4C-CE2378E083EB}" type="slidenum">
              <a:rPr lang="ja-JP" altLang="en-US"/>
              <a:pPr>
                <a:defRPr/>
              </a:pPr>
              <a:t>‹#›</a:t>
            </a:fld>
            <a:endParaRPr lang="en-US" altLang="ja-JP"/>
          </a:p>
        </p:txBody>
      </p:sp>
    </p:spTree>
    <p:extLst>
      <p:ext uri="{BB962C8B-B14F-4D97-AF65-F5344CB8AC3E}">
        <p14:creationId xmlns:p14="http://schemas.microsoft.com/office/powerpoint/2010/main" val="318844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7CDFE8-C88A-4B2A-B7C7-C6228E7C8488}" type="slidenum">
              <a:rPr lang="ja-JP" altLang="en-US"/>
              <a:pPr>
                <a:defRPr/>
              </a:pPr>
              <a:t>‹#›</a:t>
            </a:fld>
            <a:endParaRPr lang="en-US" altLang="ja-JP"/>
          </a:p>
        </p:txBody>
      </p:sp>
    </p:spTree>
    <p:extLst>
      <p:ext uri="{BB962C8B-B14F-4D97-AF65-F5344CB8AC3E}">
        <p14:creationId xmlns:p14="http://schemas.microsoft.com/office/powerpoint/2010/main" val="177762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85800" y="609600"/>
            <a:ext cx="7772400" cy="5486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5"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5267B1F0-8A33-4AD8-BB30-9D6D22D1F242}" type="slidenum">
              <a:rPr lang="en-US" altLang="ja-JP"/>
              <a:pPr>
                <a:defRPr/>
              </a:pPr>
              <a:t>‹#›</a:t>
            </a:fld>
            <a:endParaRPr lang="en-US" altLang="ja-JP"/>
          </a:p>
        </p:txBody>
      </p:sp>
    </p:spTree>
    <p:extLst>
      <p:ext uri="{BB962C8B-B14F-4D97-AF65-F5344CB8AC3E}">
        <p14:creationId xmlns:p14="http://schemas.microsoft.com/office/powerpoint/2010/main" val="280814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914900" y="19812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14900" y="41148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1066800" y="6248400"/>
            <a:ext cx="1905000" cy="457200"/>
          </a:xfrm>
        </p:spPr>
        <p:txBody>
          <a:bodyPr/>
          <a:lstStyle>
            <a:lvl1pPr>
              <a:defRPr/>
            </a:lvl1pPr>
          </a:lstStyle>
          <a:p>
            <a:pPr>
              <a:defRPr/>
            </a:pPr>
            <a:endParaRPr lang="en-US" altLang="ja-JP"/>
          </a:p>
        </p:txBody>
      </p:sp>
      <p:sp>
        <p:nvSpPr>
          <p:cNvPr id="7" name="フッター プレースホルダ 6"/>
          <p:cNvSpPr>
            <a:spLocks noGrp="1"/>
          </p:cNvSpPr>
          <p:nvPr>
            <p:ph type="ftr" sz="quarter" idx="11"/>
          </p:nvPr>
        </p:nvSpPr>
        <p:spPr>
          <a:xfrm>
            <a:off x="3429000" y="6248400"/>
            <a:ext cx="2895600" cy="457200"/>
          </a:xfrm>
        </p:spPr>
        <p:txBody>
          <a:bodyPr/>
          <a:lstStyle>
            <a:lvl1pPr>
              <a:defRPr/>
            </a:lvl1pPr>
          </a:lstStyle>
          <a:p>
            <a:pPr>
              <a:defRPr/>
            </a:pPr>
            <a:r>
              <a:rPr lang="zh-TW" altLang="en-US"/>
              <a:t>長野県教育委員会事務局特別支援教育課</a:t>
            </a:r>
            <a:endParaRPr lang="en-US" altLang="ja-JP"/>
          </a:p>
        </p:txBody>
      </p:sp>
      <p:sp>
        <p:nvSpPr>
          <p:cNvPr id="8" name="スライド番号プレースホルダ 7"/>
          <p:cNvSpPr>
            <a:spLocks noGrp="1"/>
          </p:cNvSpPr>
          <p:nvPr>
            <p:ph type="sldNum" sz="quarter" idx="12"/>
          </p:nvPr>
        </p:nvSpPr>
        <p:spPr>
          <a:xfrm>
            <a:off x="6705600" y="6248400"/>
            <a:ext cx="1905000" cy="457200"/>
          </a:xfrm>
          <a:prstGeom prst="rect">
            <a:avLst/>
          </a:prstGeom>
        </p:spPr>
        <p:txBody>
          <a:bodyPr/>
          <a:lstStyle>
            <a:lvl1pPr>
              <a:defRPr/>
            </a:lvl1pPr>
          </a:lstStyle>
          <a:p>
            <a:pPr>
              <a:defRPr/>
            </a:pPr>
            <a:fld id="{C173C84C-9ADD-4F6B-85BD-85E513784CC2}" type="slidenum">
              <a:rPr lang="ja-JP" altLang="en-US"/>
              <a:pPr>
                <a:defRPr/>
              </a:pPr>
              <a:t>‹#›</a:t>
            </a:fld>
            <a:endParaRPr lang="en-US" altLang="ja-JP"/>
          </a:p>
        </p:txBody>
      </p:sp>
    </p:spTree>
    <p:extLst>
      <p:ext uri="{BB962C8B-B14F-4D97-AF65-F5344CB8AC3E}">
        <p14:creationId xmlns:p14="http://schemas.microsoft.com/office/powerpoint/2010/main" val="288480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5EA882-E110-4B45-A066-0650F5E7AF8B}" type="slidenum">
              <a:rPr lang="ja-JP" altLang="en-US"/>
              <a:pPr>
                <a:defRPr/>
              </a:pPr>
              <a:t>‹#›</a:t>
            </a:fld>
            <a:endParaRPr lang="en-US" altLang="ja-JP"/>
          </a:p>
        </p:txBody>
      </p:sp>
    </p:spTree>
    <p:extLst>
      <p:ext uri="{BB962C8B-B14F-4D97-AF65-F5344CB8AC3E}">
        <p14:creationId xmlns:p14="http://schemas.microsoft.com/office/powerpoint/2010/main" val="204390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B680BA-0124-4F16-BAF6-4F96218A0A17}" type="slidenum">
              <a:rPr lang="ja-JP" altLang="en-US"/>
              <a:pPr>
                <a:defRPr/>
              </a:pPr>
              <a:t>‹#›</a:t>
            </a:fld>
            <a:endParaRPr lang="en-US" altLang="ja-JP"/>
          </a:p>
        </p:txBody>
      </p:sp>
    </p:spTree>
    <p:extLst>
      <p:ext uri="{BB962C8B-B14F-4D97-AF65-F5344CB8AC3E}">
        <p14:creationId xmlns:p14="http://schemas.microsoft.com/office/powerpoint/2010/main" val="55888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7"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AABCE4-0487-4D39-AAEA-350B7A85AEE7}" type="slidenum">
              <a:rPr lang="ja-JP" altLang="en-US"/>
              <a:pPr>
                <a:defRPr/>
              </a:pPr>
              <a:t>‹#›</a:t>
            </a:fld>
            <a:endParaRPr lang="en-US" altLang="ja-JP"/>
          </a:p>
        </p:txBody>
      </p:sp>
    </p:spTree>
    <p:extLst>
      <p:ext uri="{BB962C8B-B14F-4D97-AF65-F5344CB8AC3E}">
        <p14:creationId xmlns:p14="http://schemas.microsoft.com/office/powerpoint/2010/main" val="316817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9"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41C824-0AEE-4B92-B4E8-9087BEB74D9D}" type="slidenum">
              <a:rPr lang="ja-JP" altLang="en-US"/>
              <a:pPr>
                <a:defRPr/>
              </a:pPr>
              <a:t>‹#›</a:t>
            </a:fld>
            <a:endParaRPr lang="en-US" altLang="ja-JP"/>
          </a:p>
        </p:txBody>
      </p:sp>
    </p:spTree>
    <p:extLst>
      <p:ext uri="{BB962C8B-B14F-4D97-AF65-F5344CB8AC3E}">
        <p14:creationId xmlns:p14="http://schemas.microsoft.com/office/powerpoint/2010/main" val="55311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5"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038B84-4BF3-4054-B2EC-0155F914785A}" type="slidenum">
              <a:rPr lang="ja-JP" altLang="en-US"/>
              <a:pPr>
                <a:defRPr/>
              </a:pPr>
              <a:t>‹#›</a:t>
            </a:fld>
            <a:endParaRPr lang="en-US" altLang="ja-JP"/>
          </a:p>
        </p:txBody>
      </p:sp>
    </p:spTree>
    <p:extLst>
      <p:ext uri="{BB962C8B-B14F-4D97-AF65-F5344CB8AC3E}">
        <p14:creationId xmlns:p14="http://schemas.microsoft.com/office/powerpoint/2010/main" val="285822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zh-TW" altLang="en-US"/>
              <a:t>長野県教育委員会事務局特別支援教育課</a:t>
            </a: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pPr>
              <a:defRPr/>
            </a:pPr>
            <a:fld id="{7DDE613A-0283-468B-92D0-C64DF1589E78}" type="slidenum">
              <a:rPr lang="ja-JP" altLang="en-US" smtClean="0"/>
              <a:pPr>
                <a:defRPr/>
              </a:pPr>
              <a:t>‹#›</a:t>
            </a:fld>
            <a:endParaRPr lang="en-US" altLang="ja-JP"/>
          </a:p>
        </p:txBody>
      </p:sp>
    </p:spTree>
    <p:extLst>
      <p:ext uri="{BB962C8B-B14F-4D97-AF65-F5344CB8AC3E}">
        <p14:creationId xmlns:p14="http://schemas.microsoft.com/office/powerpoint/2010/main" val="254754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7"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1D4033-E10A-4BF7-9BB4-6E10CAA99082}" type="slidenum">
              <a:rPr lang="ja-JP" altLang="en-US"/>
              <a:pPr>
                <a:defRPr/>
              </a:pPr>
              <a:t>‹#›</a:t>
            </a:fld>
            <a:endParaRPr lang="en-US" altLang="ja-JP"/>
          </a:p>
        </p:txBody>
      </p:sp>
    </p:spTree>
    <p:extLst>
      <p:ext uri="{BB962C8B-B14F-4D97-AF65-F5344CB8AC3E}">
        <p14:creationId xmlns:p14="http://schemas.microsoft.com/office/powerpoint/2010/main" val="419457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zh-TW" altLang="en-US"/>
              <a:t>長野県教育委員会事務局特別支援教育課</a:t>
            </a:r>
            <a:endParaRPr lang="en-US" altLang="ja-JP"/>
          </a:p>
        </p:txBody>
      </p:sp>
      <p:sp>
        <p:nvSpPr>
          <p:cNvPr id="7"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03A8E99-AF3D-4E8F-9D11-C546BB338B4C}" type="slidenum">
              <a:rPr lang="ja-JP" altLang="en-US"/>
              <a:pPr>
                <a:defRPr/>
              </a:pPr>
              <a:t>‹#›</a:t>
            </a:fld>
            <a:endParaRPr lang="en-US" altLang="ja-JP"/>
          </a:p>
        </p:txBody>
      </p:sp>
    </p:spTree>
    <p:extLst>
      <p:ext uri="{BB962C8B-B14F-4D97-AF65-F5344CB8AC3E}">
        <p14:creationId xmlns:p14="http://schemas.microsoft.com/office/powerpoint/2010/main" val="310510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5727356" y="6535651"/>
            <a:ext cx="3111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TW" altLang="en-US"/>
              <a:t>長野県教育委員会事務局特別支援教育課</a:t>
            </a:r>
            <a:endParaRPr lang="en-US" altLang="ja-JP"/>
          </a:p>
        </p:txBody>
      </p:sp>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6" r:id="rId12"/>
    <p:sldLayoutId id="2147484582" r:id="rId13"/>
  </p:sldLayoutIdLst>
  <p:hf sldNum="0" hdr="0" dt="0"/>
  <p:txStyles>
    <p:titleStyle>
      <a:lvl1pPr algn="ctr" rtl="0" eaLnBrk="0" fontAlgn="base" hangingPunct="0">
        <a:spcBef>
          <a:spcPct val="0"/>
        </a:spcBef>
        <a:spcAft>
          <a:spcPct val="0"/>
        </a:spcAft>
        <a:defRPr kumimoji="1" sz="20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4189" y="2313848"/>
            <a:ext cx="7994565" cy="17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a:solidFill>
                  <a:schemeClr val="tx1"/>
                </a:solidFill>
                <a:latin typeface="Times New Roman" pitchFamily="18" charset="0"/>
                <a:ea typeface="Osaka"/>
                <a:cs typeface="Osaka"/>
              </a:defRPr>
            </a:lvl1pPr>
            <a:lvl2pPr marL="742950" indent="-285750" eaLnBrk="0" hangingPunct="0">
              <a:defRPr sz="3600">
                <a:solidFill>
                  <a:schemeClr val="tx1"/>
                </a:solidFill>
                <a:latin typeface="Times New Roman" pitchFamily="18" charset="0"/>
                <a:ea typeface="Osaka"/>
                <a:cs typeface="Osaka"/>
              </a:defRPr>
            </a:lvl2pPr>
            <a:lvl3pPr marL="1143000" indent="-228600" eaLnBrk="0" hangingPunct="0">
              <a:defRPr sz="3600">
                <a:solidFill>
                  <a:schemeClr val="tx1"/>
                </a:solidFill>
                <a:latin typeface="Times New Roman" pitchFamily="18" charset="0"/>
                <a:ea typeface="Osaka"/>
                <a:cs typeface="Osaka"/>
              </a:defRPr>
            </a:lvl3pPr>
            <a:lvl4pPr marL="1600200" indent="-228600" eaLnBrk="0" hangingPunct="0">
              <a:defRPr sz="3600">
                <a:solidFill>
                  <a:schemeClr val="tx1"/>
                </a:solidFill>
                <a:latin typeface="Times New Roman" pitchFamily="18" charset="0"/>
                <a:ea typeface="Osaka"/>
                <a:cs typeface="Osaka"/>
              </a:defRPr>
            </a:lvl4pPr>
            <a:lvl5pPr marL="2057400" indent="-228600" eaLnBrk="0" hangingPunct="0">
              <a:defRPr sz="3600">
                <a:solidFill>
                  <a:schemeClr val="tx1"/>
                </a:solidFill>
                <a:latin typeface="Times New Roman" pitchFamily="18" charset="0"/>
                <a:ea typeface="Osaka"/>
                <a:cs typeface="Osaka"/>
              </a:defRPr>
            </a:lvl5pPr>
            <a:lvl6pPr marL="2514600" indent="-228600" algn="ctr" eaLnBrk="0" fontAlgn="base" hangingPunct="0">
              <a:spcBef>
                <a:spcPct val="0"/>
              </a:spcBef>
              <a:spcAft>
                <a:spcPct val="0"/>
              </a:spcAft>
              <a:defRPr sz="3600">
                <a:solidFill>
                  <a:schemeClr val="tx1"/>
                </a:solidFill>
                <a:latin typeface="Times New Roman" pitchFamily="18" charset="0"/>
                <a:ea typeface="Osaka"/>
                <a:cs typeface="Osaka"/>
              </a:defRPr>
            </a:lvl6pPr>
            <a:lvl7pPr marL="2971800" indent="-228600" algn="ctr" eaLnBrk="0" fontAlgn="base" hangingPunct="0">
              <a:spcBef>
                <a:spcPct val="0"/>
              </a:spcBef>
              <a:spcAft>
                <a:spcPct val="0"/>
              </a:spcAft>
              <a:defRPr sz="3600">
                <a:solidFill>
                  <a:schemeClr val="tx1"/>
                </a:solidFill>
                <a:latin typeface="Times New Roman" pitchFamily="18" charset="0"/>
                <a:ea typeface="Osaka"/>
                <a:cs typeface="Osaka"/>
              </a:defRPr>
            </a:lvl7pPr>
            <a:lvl8pPr marL="3429000" indent="-228600" algn="ctr" eaLnBrk="0" fontAlgn="base" hangingPunct="0">
              <a:spcBef>
                <a:spcPct val="0"/>
              </a:spcBef>
              <a:spcAft>
                <a:spcPct val="0"/>
              </a:spcAft>
              <a:defRPr sz="3600">
                <a:solidFill>
                  <a:schemeClr val="tx1"/>
                </a:solidFill>
                <a:latin typeface="Times New Roman" pitchFamily="18" charset="0"/>
                <a:ea typeface="Osaka"/>
                <a:cs typeface="Osaka"/>
              </a:defRPr>
            </a:lvl8pPr>
            <a:lvl9pPr marL="3886200" indent="-228600" algn="ctr" eaLnBrk="0" fontAlgn="base" hangingPunct="0">
              <a:spcBef>
                <a:spcPct val="0"/>
              </a:spcBef>
              <a:spcAft>
                <a:spcPct val="0"/>
              </a:spcAft>
              <a:defRPr sz="3600">
                <a:solidFill>
                  <a:schemeClr val="tx1"/>
                </a:solidFill>
                <a:latin typeface="Times New Roman" pitchFamily="18" charset="0"/>
                <a:ea typeface="Osaka"/>
                <a:cs typeface="Osaka"/>
              </a:defRPr>
            </a:lvl9pPr>
          </a:lstStyle>
          <a:p>
            <a:pPr algn="l" eaLnBrk="1" hangingPunct="1">
              <a:lnSpc>
                <a:spcPct val="150000"/>
              </a:lnSpc>
              <a:spcBef>
                <a:spcPct val="20000"/>
              </a:spcBef>
            </a:pPr>
            <a:r>
              <a:rPr lang="ja-JP" altLang="en-US"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dirty="0">
              <a:solidFill>
                <a:srgbClr val="00206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spcBef>
                <a:spcPct val="20000"/>
              </a:spcBef>
            </a:pPr>
            <a:r>
              <a:rPr lang="ja-JP" altLang="en-US" sz="3200"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109595"/>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kumimoji="1" lang="ja-JP" altLang="en-US" sz="3200" dirty="0">
                <a:latin typeface="ＭＳ Ｐゴシック" pitchFamily="50" charset="-128"/>
              </a:rPr>
              <a:t>研修会</a:t>
            </a:r>
            <a:r>
              <a:rPr kumimoji="1" lang="ja-JP" altLang="en-US" sz="3200" dirty="0" smtClean="0">
                <a:latin typeface="ＭＳ Ｐゴシック" pitchFamily="50" charset="-128"/>
              </a:rPr>
              <a:t>のパターンの例</a:t>
            </a:r>
            <a:endParaRPr kumimoji="1" lang="ja-JP" altLang="en-US" sz="3200" dirty="0">
              <a:latin typeface="ＭＳ Ｐゴシック" pitchFamily="50" charset="-128"/>
            </a:endParaRPr>
          </a:p>
        </p:txBody>
      </p:sp>
      <p:sp>
        <p:nvSpPr>
          <p:cNvPr id="5" name="テキスト ボックス 3"/>
          <p:cNvSpPr txBox="1">
            <a:spLocks noChangeArrowheads="1"/>
          </p:cNvSpPr>
          <p:nvPr/>
        </p:nvSpPr>
        <p:spPr bwMode="auto">
          <a:xfrm>
            <a:off x="1849314" y="4738549"/>
            <a:ext cx="5425666" cy="1754326"/>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ct val="150000"/>
              </a:lnSpc>
            </a:pPr>
            <a:r>
              <a:rPr lang="ja-JP" altLang="en-US" sz="2400" dirty="0">
                <a:latin typeface="UD デジタル 教科書体 NK-R" panose="02020400000000000000" pitchFamily="18" charset="-128"/>
                <a:ea typeface="UD デジタル 教科書体 NK-R" panose="02020400000000000000" pitchFamily="18" charset="-128"/>
              </a:rPr>
              <a:t>①　特別支援教育に関わる国の動向</a:t>
            </a:r>
            <a:endParaRPr lang="en-US" altLang="ja-JP" sz="24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2400" dirty="0">
                <a:latin typeface="UD デジタル 教科書体 NK-R" panose="02020400000000000000" pitchFamily="18" charset="-128"/>
                <a:ea typeface="UD デジタル 教科書体 NK-R" panose="02020400000000000000" pitchFamily="18" charset="-128"/>
              </a:rPr>
              <a:t>②　長野県の特別支援教育の現状</a:t>
            </a:r>
            <a:endParaRPr lang="en-US" altLang="ja-JP" sz="24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2400" dirty="0">
                <a:latin typeface="UD デジタル 教科書体 NK-R" panose="02020400000000000000" pitchFamily="18" charset="-128"/>
                <a:ea typeface="UD デジタル 教科書体 NK-R" panose="02020400000000000000" pitchFamily="18" charset="-128"/>
              </a:rPr>
              <a:t>③　適切な学びの場のガイドライン</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3" name="フッター プレースホルダー 2"/>
          <p:cNvSpPr>
            <a:spLocks noGrp="1"/>
          </p:cNvSpPr>
          <p:nvPr>
            <p:ph type="ftr" sz="quarter" idx="11"/>
          </p:nvPr>
        </p:nvSpPr>
        <p:spPr>
          <a:xfrm>
            <a:off x="5988424" y="6492875"/>
            <a:ext cx="3316443" cy="365125"/>
          </a:xfrm>
        </p:spPr>
        <p:txBody>
          <a:bodyPr/>
          <a:lstStyle/>
          <a:p>
            <a:pPr>
              <a:defRPr/>
            </a:pPr>
            <a:r>
              <a:rPr lang="zh-TW" altLang="en-US" dirty="0"/>
              <a:t>長野県教育委員会事務局特別支援教育課</a:t>
            </a:r>
            <a:endParaRPr lang="en-US" altLang="ja-JP" dirty="0"/>
          </a:p>
        </p:txBody>
      </p:sp>
      <p:sp>
        <p:nvSpPr>
          <p:cNvPr id="6" name="コンテンツ プレースホルダー 2"/>
          <p:cNvSpPr>
            <a:spLocks noGrp="1"/>
          </p:cNvSpPr>
          <p:nvPr>
            <p:ph idx="1"/>
          </p:nvPr>
        </p:nvSpPr>
        <p:spPr>
          <a:xfrm>
            <a:off x="228569" y="929124"/>
            <a:ext cx="8667157" cy="3724938"/>
          </a:xfrm>
        </p:spPr>
        <p:txBody>
          <a:bodyPr/>
          <a:lstStyle/>
          <a:p>
            <a:pPr marL="0" indent="0">
              <a:buNone/>
            </a:pPr>
            <a:r>
              <a:rPr kumimoji="1" lang="en-US" altLang="ja-JP" sz="1800" dirty="0" smtClean="0"/>
              <a:t>【</a:t>
            </a:r>
            <a:r>
              <a:rPr kumimoji="1" lang="ja-JP" altLang="en-US" sz="1800" dirty="0" smtClean="0"/>
              <a:t>研修パターン１</a:t>
            </a:r>
            <a:r>
              <a:rPr kumimoji="1" lang="en-US" altLang="ja-JP" sz="1800" dirty="0" smtClean="0"/>
              <a:t>】</a:t>
            </a:r>
          </a:p>
          <a:p>
            <a:pPr marL="0" indent="0">
              <a:buNone/>
            </a:pPr>
            <a:r>
              <a:rPr lang="ja-JP" altLang="en-US" sz="1800" dirty="0" smtClean="0"/>
              <a:t>　⇒インクルーシブ</a:t>
            </a:r>
            <a:r>
              <a:rPr lang="ja-JP" altLang="en-US" sz="1800" dirty="0"/>
              <a:t>教育</a:t>
            </a:r>
            <a:r>
              <a:rPr lang="ja-JP" altLang="en-US" sz="1800" dirty="0" smtClean="0"/>
              <a:t>の概要からしっかりと研修する場合は、①、②</a:t>
            </a:r>
            <a:r>
              <a:rPr lang="ja-JP" altLang="en-US" sz="1800" dirty="0"/>
              <a:t>、</a:t>
            </a:r>
            <a:r>
              <a:rPr lang="ja-JP" altLang="en-US" sz="1800" dirty="0" smtClean="0"/>
              <a:t>③を実施。</a:t>
            </a:r>
            <a:endParaRPr lang="en-US" altLang="ja-JP" sz="1800" dirty="0" smtClean="0"/>
          </a:p>
          <a:p>
            <a:pPr marL="0" indent="0">
              <a:buNone/>
            </a:pPr>
            <a:r>
              <a:rPr lang="ja-JP" altLang="en-US" sz="1800" dirty="0"/>
              <a:t>　</a:t>
            </a:r>
            <a:r>
              <a:rPr lang="ja-JP" altLang="en-US" sz="1800" dirty="0" smtClean="0"/>
              <a:t>　例）　１回目⇒①と②実施　２回目⇒③から演習を抜粋　３回目⇒③を学年会等で実施</a:t>
            </a:r>
            <a:endParaRPr lang="en-US" altLang="ja-JP" sz="1800" dirty="0" smtClean="0"/>
          </a:p>
          <a:p>
            <a:pPr marL="0" indent="0">
              <a:buNone/>
            </a:pPr>
            <a:r>
              <a:rPr lang="ja-JP" altLang="en-US" sz="1800" dirty="0"/>
              <a:t>　</a:t>
            </a:r>
            <a:r>
              <a:rPr lang="ja-JP" altLang="en-US" sz="1800" dirty="0" smtClean="0"/>
              <a:t>　</a:t>
            </a:r>
            <a:endParaRPr lang="en-US" altLang="ja-JP" sz="1800" dirty="0" smtClean="0"/>
          </a:p>
          <a:p>
            <a:pPr marL="0" indent="0">
              <a:buNone/>
            </a:pPr>
            <a:r>
              <a:rPr kumimoji="1" lang="en-US" altLang="ja-JP" sz="1800" dirty="0" smtClean="0"/>
              <a:t>【</a:t>
            </a:r>
            <a:r>
              <a:rPr kumimoji="1" lang="ja-JP" altLang="en-US" sz="1800" dirty="0" smtClean="0"/>
              <a:t>研修パターン２</a:t>
            </a:r>
            <a:r>
              <a:rPr kumimoji="1" lang="en-US" altLang="ja-JP" sz="1800" dirty="0" smtClean="0"/>
              <a:t>】</a:t>
            </a:r>
          </a:p>
          <a:p>
            <a:pPr marL="0" indent="0">
              <a:buNone/>
            </a:pPr>
            <a:r>
              <a:rPr lang="ja-JP" altLang="en-US" sz="1800" dirty="0" smtClean="0"/>
              <a:t>　⇒「適切な学びの場のガイドライン」作成の背景から研修する場合は、②、③を実施</a:t>
            </a:r>
            <a:endParaRPr lang="en-US" altLang="ja-JP" sz="1800" dirty="0" smtClean="0"/>
          </a:p>
          <a:p>
            <a:pPr marL="0" indent="0">
              <a:buNone/>
            </a:pPr>
            <a:r>
              <a:rPr lang="ja-JP" altLang="en-US" sz="1800" dirty="0"/>
              <a:t>　</a:t>
            </a:r>
            <a:r>
              <a:rPr lang="ja-JP" altLang="en-US" sz="1800" dirty="0" smtClean="0"/>
              <a:t>　例）　１回目⇒②と③から</a:t>
            </a:r>
            <a:r>
              <a:rPr lang="ja-JP" altLang="en-US" sz="1800" dirty="0"/>
              <a:t>演習を抜粋　</a:t>
            </a:r>
            <a:r>
              <a:rPr lang="ja-JP" altLang="en-US" sz="1800" dirty="0" smtClean="0"/>
              <a:t>２回目</a:t>
            </a:r>
            <a:r>
              <a:rPr lang="ja-JP" altLang="en-US" sz="1800" dirty="0"/>
              <a:t>⇒③を学年会等で実施</a:t>
            </a:r>
            <a:endParaRPr lang="en-US" altLang="ja-JP" sz="1800" dirty="0"/>
          </a:p>
          <a:p>
            <a:pPr marL="0" indent="0">
              <a:buNone/>
            </a:pPr>
            <a:endParaRPr kumimoji="1" lang="en-US" altLang="ja-JP" sz="1800" dirty="0"/>
          </a:p>
          <a:p>
            <a:pPr marL="0" indent="0">
              <a:buNone/>
            </a:pPr>
            <a:r>
              <a:rPr lang="en-US" altLang="ja-JP" sz="1800" dirty="0" smtClean="0"/>
              <a:t>【</a:t>
            </a:r>
            <a:r>
              <a:rPr lang="ja-JP" altLang="en-US" sz="1800" dirty="0" smtClean="0"/>
              <a:t>研修パターン３</a:t>
            </a:r>
            <a:r>
              <a:rPr lang="en-US" altLang="ja-JP" sz="1800" dirty="0" smtClean="0"/>
              <a:t>】</a:t>
            </a:r>
          </a:p>
          <a:p>
            <a:pPr marL="0" indent="0">
              <a:buNone/>
            </a:pPr>
            <a:r>
              <a:rPr lang="ja-JP" altLang="en-US" sz="1800" dirty="0"/>
              <a:t>　</a:t>
            </a:r>
            <a:r>
              <a:rPr lang="ja-JP" altLang="en-US" sz="1800" dirty="0" smtClean="0"/>
              <a:t>⇒</a:t>
            </a:r>
            <a:r>
              <a:rPr lang="ja-JP" altLang="en-US" sz="1800" dirty="0"/>
              <a:t> 「適切な学びの場のガイドライン</a:t>
            </a:r>
            <a:r>
              <a:rPr lang="ja-JP" altLang="en-US" sz="1800" dirty="0" smtClean="0"/>
              <a:t>」の演習を中心とした研修の場合は、③を数回に分</a:t>
            </a:r>
            <a:endParaRPr lang="en-US" altLang="ja-JP" sz="1800" dirty="0" smtClean="0"/>
          </a:p>
          <a:p>
            <a:pPr marL="0" indent="0">
              <a:buNone/>
            </a:pPr>
            <a:r>
              <a:rPr lang="ja-JP" altLang="en-US" sz="1800" dirty="0"/>
              <a:t>　</a:t>
            </a:r>
            <a:r>
              <a:rPr lang="ja-JP" altLang="en-US" sz="1800" dirty="0" smtClean="0"/>
              <a:t>　</a:t>
            </a:r>
            <a:r>
              <a:rPr lang="ja-JP" altLang="en-US" sz="1800" dirty="0" err="1" smtClean="0"/>
              <a:t>けて</a:t>
            </a:r>
            <a:r>
              <a:rPr lang="ja-JP" altLang="en-US" sz="1800" dirty="0" smtClean="0"/>
              <a:t>実施</a:t>
            </a:r>
            <a:endParaRPr lang="en-US" altLang="ja-JP" sz="1800" dirty="0" smtClean="0"/>
          </a:p>
          <a:p>
            <a:pPr marL="0" indent="0">
              <a:buNone/>
            </a:pPr>
            <a:endParaRPr kumimoji="1" lang="ja-JP" altLang="en-US" sz="1800" dirty="0"/>
          </a:p>
        </p:txBody>
      </p:sp>
    </p:spTree>
    <p:extLst>
      <p:ext uri="{BB962C8B-B14F-4D97-AF65-F5344CB8AC3E}">
        <p14:creationId xmlns:p14="http://schemas.microsoft.com/office/powerpoint/2010/main" val="133714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28221" y="2239629"/>
            <a:ext cx="3718843" cy="4304951"/>
            <a:chOff x="253999" y="1864009"/>
            <a:chExt cx="4106335" cy="4304951"/>
          </a:xfrm>
        </p:grpSpPr>
        <p:sp>
          <p:nvSpPr>
            <p:cNvPr id="5" name="フローチャート: 磁気ディスク 4"/>
            <p:cNvSpPr/>
            <p:nvPr/>
          </p:nvSpPr>
          <p:spPr>
            <a:xfrm>
              <a:off x="253999" y="5295042"/>
              <a:ext cx="4106335" cy="873918"/>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a:t>①全員が力を発揮し、認め合う学級づくり</a:t>
              </a:r>
              <a:endParaRPr lang="ja-JP" altLang="en-US" sz="1400" dirty="0"/>
            </a:p>
          </p:txBody>
        </p:sp>
        <p:sp>
          <p:nvSpPr>
            <p:cNvPr id="6" name="フローチャート: 磁気ディスク 5"/>
            <p:cNvSpPr/>
            <p:nvPr/>
          </p:nvSpPr>
          <p:spPr>
            <a:xfrm>
              <a:off x="253999" y="4745832"/>
              <a:ext cx="4106334" cy="842963"/>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800" dirty="0"/>
                <a:t>②基本的な授業計画</a:t>
              </a:r>
            </a:p>
          </p:txBody>
        </p:sp>
        <p:sp>
          <p:nvSpPr>
            <p:cNvPr id="7" name="フローチャート: 磁気ディスク 6"/>
            <p:cNvSpPr/>
            <p:nvPr/>
          </p:nvSpPr>
          <p:spPr>
            <a:xfrm>
              <a:off x="254000" y="3974109"/>
              <a:ext cx="4106334" cy="1086643"/>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800" dirty="0"/>
                <a:t>③安心して参加できる授業の工夫</a:t>
              </a:r>
            </a:p>
          </p:txBody>
        </p:sp>
        <p:sp>
          <p:nvSpPr>
            <p:cNvPr id="11" name="円柱 10"/>
            <p:cNvSpPr/>
            <p:nvPr/>
          </p:nvSpPr>
          <p:spPr>
            <a:xfrm>
              <a:off x="1700737" y="3184040"/>
              <a:ext cx="1143530" cy="100806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latin typeface="+mn-ea"/>
                </a:rPr>
                <a:t>Ｃさんの</a:t>
              </a:r>
              <a:endParaRPr lang="en-US" altLang="ja-JP" sz="1600" b="1" dirty="0">
                <a:latin typeface="+mn-ea"/>
              </a:endParaRPr>
            </a:p>
            <a:p>
              <a:pPr>
                <a:defRPr/>
              </a:pPr>
              <a:r>
                <a:rPr lang="ja-JP" altLang="en-US" sz="1600" b="1" dirty="0">
                  <a:latin typeface="+mn-ea"/>
                </a:rPr>
                <a:t>合理的</a:t>
              </a:r>
              <a:endParaRPr lang="en-US" altLang="ja-JP" sz="1600" b="1" dirty="0">
                <a:latin typeface="+mn-ea"/>
              </a:endParaRPr>
            </a:p>
            <a:p>
              <a:pPr>
                <a:defRPr/>
              </a:pPr>
              <a:r>
                <a:rPr lang="ja-JP" altLang="en-US" sz="1600" b="1" dirty="0">
                  <a:latin typeface="+mn-ea"/>
                </a:rPr>
                <a:t>配慮</a:t>
              </a:r>
            </a:p>
          </p:txBody>
        </p:sp>
        <p:sp>
          <p:nvSpPr>
            <p:cNvPr id="12" name="円柱 11"/>
            <p:cNvSpPr/>
            <p:nvPr/>
          </p:nvSpPr>
          <p:spPr>
            <a:xfrm>
              <a:off x="2994252" y="1864009"/>
              <a:ext cx="890585" cy="22987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latin typeface="+mn-ea"/>
                </a:rPr>
                <a:t>Ａさんの</a:t>
              </a:r>
              <a:endParaRPr lang="en-US" altLang="ja-JP" sz="1600" b="1" dirty="0">
                <a:latin typeface="+mn-ea"/>
              </a:endParaRPr>
            </a:p>
            <a:p>
              <a:pPr>
                <a:defRPr/>
              </a:pPr>
              <a:r>
                <a:rPr lang="ja-JP" altLang="en-US" sz="1600" b="1" dirty="0">
                  <a:latin typeface="+mn-ea"/>
                </a:rPr>
                <a:t>合理的</a:t>
              </a:r>
              <a:endParaRPr lang="en-US" altLang="ja-JP" sz="1600" b="1" dirty="0">
                <a:latin typeface="+mn-ea"/>
              </a:endParaRPr>
            </a:p>
            <a:p>
              <a:pPr>
                <a:defRPr/>
              </a:pPr>
              <a:r>
                <a:rPr lang="ja-JP" altLang="en-US" sz="1600" b="1" dirty="0">
                  <a:latin typeface="+mn-ea"/>
                </a:rPr>
                <a:t>配慮</a:t>
              </a:r>
            </a:p>
          </p:txBody>
        </p:sp>
        <p:sp>
          <p:nvSpPr>
            <p:cNvPr id="13" name="円柱 12"/>
            <p:cNvSpPr/>
            <p:nvPr/>
          </p:nvSpPr>
          <p:spPr>
            <a:xfrm>
              <a:off x="624419" y="2417829"/>
              <a:ext cx="924454" cy="174783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latin typeface="+mn-ea"/>
                </a:rPr>
                <a:t>Ｂさんの</a:t>
              </a:r>
              <a:endParaRPr lang="en-US" altLang="ja-JP" sz="1600" b="1" dirty="0">
                <a:latin typeface="+mn-ea"/>
              </a:endParaRPr>
            </a:p>
            <a:p>
              <a:pPr>
                <a:defRPr/>
              </a:pPr>
              <a:r>
                <a:rPr lang="ja-JP" altLang="en-US" sz="1600" b="1" dirty="0">
                  <a:latin typeface="+mn-ea"/>
                </a:rPr>
                <a:t>合理的</a:t>
              </a:r>
              <a:endParaRPr lang="en-US" altLang="ja-JP" sz="1600" b="1" dirty="0">
                <a:latin typeface="+mn-ea"/>
              </a:endParaRPr>
            </a:p>
            <a:p>
              <a:pPr>
                <a:defRPr/>
              </a:pPr>
              <a:r>
                <a:rPr lang="ja-JP" altLang="en-US" sz="1600" b="1" dirty="0">
                  <a:latin typeface="+mn-ea"/>
                </a:rPr>
                <a:t>配慮</a:t>
              </a:r>
            </a:p>
          </p:txBody>
        </p:sp>
      </p:grpSp>
      <p:grpSp>
        <p:nvGrpSpPr>
          <p:cNvPr id="2" name="グループ化 1"/>
          <p:cNvGrpSpPr/>
          <p:nvPr/>
        </p:nvGrpSpPr>
        <p:grpSpPr>
          <a:xfrm>
            <a:off x="5364942" y="2511967"/>
            <a:ext cx="3708690" cy="4067510"/>
            <a:chOff x="4792132" y="2077358"/>
            <a:chExt cx="4106335" cy="4067510"/>
          </a:xfrm>
        </p:grpSpPr>
        <p:sp>
          <p:nvSpPr>
            <p:cNvPr id="9" name="フローチャート: 磁気ディスク 8"/>
            <p:cNvSpPr/>
            <p:nvPr/>
          </p:nvSpPr>
          <p:spPr>
            <a:xfrm>
              <a:off x="4792132" y="4721740"/>
              <a:ext cx="4106335" cy="1423128"/>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a:t>①全員が力を発揮し、認め合う学級づくり</a:t>
              </a:r>
              <a:endParaRPr lang="ja-JP" altLang="en-US" sz="1400" dirty="0"/>
            </a:p>
          </p:txBody>
        </p:sp>
        <p:sp>
          <p:nvSpPr>
            <p:cNvPr id="10" name="フローチャート: 磁気ディスク 9"/>
            <p:cNvSpPr/>
            <p:nvPr/>
          </p:nvSpPr>
          <p:spPr>
            <a:xfrm>
              <a:off x="4792133" y="3875683"/>
              <a:ext cx="4106334" cy="1306183"/>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800" dirty="0"/>
                <a:t>②基本的な授業計画</a:t>
              </a:r>
            </a:p>
          </p:txBody>
        </p:sp>
        <p:sp>
          <p:nvSpPr>
            <p:cNvPr id="14" name="フローチャート: 磁気ディスク 13"/>
            <p:cNvSpPr/>
            <p:nvPr/>
          </p:nvSpPr>
          <p:spPr>
            <a:xfrm>
              <a:off x="4792133" y="2954371"/>
              <a:ext cx="4106334" cy="1356387"/>
            </a:xfrm>
            <a:prstGeom prst="flowChartMagneticDisk">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800" dirty="0"/>
                <a:t>③安心して参加できる授業の工夫</a:t>
              </a:r>
            </a:p>
          </p:txBody>
        </p:sp>
        <p:sp>
          <p:nvSpPr>
            <p:cNvPr id="16" name="円柱 15"/>
            <p:cNvSpPr/>
            <p:nvPr/>
          </p:nvSpPr>
          <p:spPr>
            <a:xfrm>
              <a:off x="7435710" y="2077358"/>
              <a:ext cx="922469" cy="1203325"/>
            </a:xfrm>
            <a:prstGeom prst="can">
              <a:avLst>
                <a:gd name="adj" fmla="val 284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a:latin typeface="+mn-ea"/>
                </a:rPr>
                <a:t>Ａさんの</a:t>
              </a:r>
              <a:endParaRPr lang="en-US" altLang="ja-JP" sz="1600" b="1" dirty="0">
                <a:latin typeface="+mn-ea"/>
              </a:endParaRPr>
            </a:p>
            <a:p>
              <a:pPr>
                <a:defRPr/>
              </a:pPr>
              <a:r>
                <a:rPr lang="ja-JP" altLang="en-US" sz="1600" b="1" dirty="0">
                  <a:latin typeface="+mn-ea"/>
                </a:rPr>
                <a:t>合理的</a:t>
              </a:r>
              <a:endParaRPr lang="en-US" altLang="ja-JP" sz="1600" b="1" dirty="0">
                <a:latin typeface="+mn-ea"/>
              </a:endParaRPr>
            </a:p>
            <a:p>
              <a:pPr>
                <a:defRPr/>
              </a:pPr>
              <a:r>
                <a:rPr lang="ja-JP" altLang="en-US" sz="1600" b="1" dirty="0">
                  <a:latin typeface="+mn-ea"/>
                </a:rPr>
                <a:t>配慮</a:t>
              </a:r>
            </a:p>
          </p:txBody>
        </p:sp>
        <p:sp>
          <p:nvSpPr>
            <p:cNvPr id="17" name="円柱 16"/>
            <p:cNvSpPr/>
            <p:nvPr/>
          </p:nvSpPr>
          <p:spPr>
            <a:xfrm>
              <a:off x="5406232" y="2628139"/>
              <a:ext cx="932393" cy="652463"/>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sp>
        <p:nvSpPr>
          <p:cNvPr id="18" name="上矢印 17"/>
          <p:cNvSpPr/>
          <p:nvPr/>
        </p:nvSpPr>
        <p:spPr>
          <a:xfrm>
            <a:off x="4662935" y="3205079"/>
            <a:ext cx="737230" cy="3214590"/>
          </a:xfrm>
          <a:prstGeom prst="upArrow">
            <a:avLst>
              <a:gd name="adj1" fmla="val 50000"/>
              <a:gd name="adj2" fmla="val 45827"/>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vert="eaVert" anchor="ctr"/>
          <a:lstStyle/>
          <a:p>
            <a:pPr>
              <a:defRPr/>
            </a:pPr>
            <a:r>
              <a:rPr lang="ja-JP" altLang="en-US" sz="2000" dirty="0">
                <a:latin typeface="HGP創英角ｺﾞｼｯｸUB" pitchFamily="50" charset="-128"/>
                <a:ea typeface="HGP創英角ｺﾞｼｯｸUB" pitchFamily="50" charset="-128"/>
              </a:rPr>
              <a:t>ユニバーサルデザインの充実</a:t>
            </a:r>
          </a:p>
        </p:txBody>
      </p:sp>
      <p:sp>
        <p:nvSpPr>
          <p:cNvPr id="19" name="正方形/長方形 18"/>
          <p:cNvSpPr/>
          <p:nvPr/>
        </p:nvSpPr>
        <p:spPr>
          <a:xfrm>
            <a:off x="-6849" y="205869"/>
            <a:ext cx="9080481"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授業のユニバーサルデザインと合理的配慮</a:t>
            </a:r>
          </a:p>
        </p:txBody>
      </p:sp>
      <p:sp>
        <p:nvSpPr>
          <p:cNvPr id="8" name="二等辺三角形 7"/>
          <p:cNvSpPr/>
          <p:nvPr/>
        </p:nvSpPr>
        <p:spPr>
          <a:xfrm rot="5400000">
            <a:off x="3107990" y="3949872"/>
            <a:ext cx="2497598" cy="428512"/>
          </a:xfrm>
          <a:prstGeom prst="triangle">
            <a:avLst>
              <a:gd name="adj" fmla="val 509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1" name="角丸四角形 7"/>
          <p:cNvSpPr>
            <a:spLocks noChangeArrowheads="1"/>
          </p:cNvSpPr>
          <p:nvPr/>
        </p:nvSpPr>
        <p:spPr bwMode="auto">
          <a:xfrm>
            <a:off x="4717093" y="1271684"/>
            <a:ext cx="1767378" cy="437407"/>
          </a:xfrm>
          <a:prstGeom prst="roundRect">
            <a:avLst>
              <a:gd name="adj" fmla="val 16667"/>
            </a:avLst>
          </a:prstGeom>
          <a:solidFill>
            <a:schemeClr val="accent6">
              <a:lumMod val="40000"/>
              <a:lumOff val="60000"/>
            </a:schemeClr>
          </a:solidFill>
          <a:ln>
            <a:noFill/>
            <a:headEnd/>
            <a:tailEnd/>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dirty="0">
                <a:ln w="0"/>
                <a:solidFill>
                  <a:prstClr val="black"/>
                </a:solidFill>
                <a:effectLst>
                  <a:outerShdw blurRad="38100" dist="19050" dir="2700000" algn="tl" rotWithShape="0">
                    <a:prstClr val="black">
                      <a:alpha val="40000"/>
                    </a:prstClr>
                  </a:outerShdw>
                </a:effectLst>
                <a:latin typeface="Calibri" pitchFamily="34" charset="0"/>
                <a:ea typeface="ＭＳ Ｐゴシック" pitchFamily="50" charset="-128"/>
              </a:rPr>
              <a:t>板書の工夫</a:t>
            </a: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itchFamily="34" charset="0"/>
              <a:ea typeface="ＭＳ Ｐゴシック" pitchFamily="50" charset="-128"/>
              <a:cs typeface="+mn-cs"/>
            </a:endParaRPr>
          </a:p>
        </p:txBody>
      </p:sp>
      <p:sp>
        <p:nvSpPr>
          <p:cNvPr id="22" name="角丸四角形 7"/>
          <p:cNvSpPr>
            <a:spLocks noChangeArrowheads="1"/>
          </p:cNvSpPr>
          <p:nvPr/>
        </p:nvSpPr>
        <p:spPr bwMode="auto">
          <a:xfrm>
            <a:off x="3510491" y="2168033"/>
            <a:ext cx="2121107" cy="449756"/>
          </a:xfrm>
          <a:prstGeom prst="roundRect">
            <a:avLst>
              <a:gd name="adj" fmla="val 16667"/>
            </a:avLst>
          </a:prstGeom>
          <a:solidFill>
            <a:schemeClr val="accent6">
              <a:lumMod val="40000"/>
              <a:lumOff val="60000"/>
            </a:schemeClr>
          </a:solidFill>
          <a:ln>
            <a:noFill/>
            <a:headEnd/>
            <a:tailEnd/>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dirty="0">
                <a:ln w="0"/>
                <a:solidFill>
                  <a:prstClr val="black"/>
                </a:solidFill>
                <a:effectLst>
                  <a:outerShdw blurRad="38100" dist="19050" dir="2700000" algn="tl" rotWithShape="0">
                    <a:prstClr val="black">
                      <a:alpha val="40000"/>
                    </a:prstClr>
                  </a:outerShdw>
                </a:effectLst>
                <a:latin typeface="Calibri" pitchFamily="34" charset="0"/>
                <a:ea typeface="ＭＳ Ｐゴシック" pitchFamily="50" charset="-128"/>
              </a:rPr>
              <a:t>刺激量の調整</a:t>
            </a: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itchFamily="34" charset="0"/>
              <a:ea typeface="ＭＳ Ｐゴシック" pitchFamily="50" charset="-128"/>
              <a:cs typeface="+mn-cs"/>
            </a:endParaRPr>
          </a:p>
        </p:txBody>
      </p:sp>
      <p:sp>
        <p:nvSpPr>
          <p:cNvPr id="23" name="角丸四角形 7"/>
          <p:cNvSpPr>
            <a:spLocks noChangeArrowheads="1"/>
          </p:cNvSpPr>
          <p:nvPr/>
        </p:nvSpPr>
        <p:spPr bwMode="auto">
          <a:xfrm>
            <a:off x="6484471" y="1944239"/>
            <a:ext cx="1943249" cy="383827"/>
          </a:xfrm>
          <a:prstGeom prst="roundRect">
            <a:avLst>
              <a:gd name="adj" fmla="val 16667"/>
            </a:avLst>
          </a:prstGeom>
          <a:solidFill>
            <a:schemeClr val="accent6">
              <a:lumMod val="40000"/>
              <a:lumOff val="60000"/>
            </a:schemeClr>
          </a:solidFill>
          <a:ln>
            <a:noFill/>
            <a:headEnd/>
            <a:tailEnd/>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noProof="0" dirty="0">
                <a:ln w="0"/>
                <a:solidFill>
                  <a:prstClr val="black"/>
                </a:solidFill>
                <a:effectLst>
                  <a:outerShdw blurRad="38100" dist="19050" dir="2700000" algn="tl" rotWithShape="0">
                    <a:prstClr val="black">
                      <a:alpha val="40000"/>
                    </a:prstClr>
                  </a:outerShdw>
                </a:effectLst>
                <a:latin typeface="Calibri" pitchFamily="34" charset="0"/>
                <a:ea typeface="ＭＳ Ｐゴシック" pitchFamily="50" charset="-128"/>
              </a:rPr>
              <a:t>教材の工夫</a:t>
            </a: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itchFamily="34" charset="0"/>
              <a:ea typeface="ＭＳ Ｐゴシック" pitchFamily="50" charset="-128"/>
              <a:cs typeface="+mn-cs"/>
            </a:endParaRPr>
          </a:p>
        </p:txBody>
      </p:sp>
      <p:sp>
        <p:nvSpPr>
          <p:cNvPr id="24" name="角丸四角形 7"/>
          <p:cNvSpPr>
            <a:spLocks noChangeArrowheads="1"/>
          </p:cNvSpPr>
          <p:nvPr/>
        </p:nvSpPr>
        <p:spPr bwMode="auto">
          <a:xfrm>
            <a:off x="7051186" y="1141045"/>
            <a:ext cx="1767378" cy="437407"/>
          </a:xfrm>
          <a:prstGeom prst="roundRect">
            <a:avLst>
              <a:gd name="adj" fmla="val 16667"/>
            </a:avLst>
          </a:prstGeom>
          <a:solidFill>
            <a:schemeClr val="accent6">
              <a:lumMod val="40000"/>
              <a:lumOff val="60000"/>
            </a:schemeClr>
          </a:solidFill>
          <a:ln>
            <a:noFill/>
            <a:headEnd/>
            <a:tailEnd/>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dirty="0">
                <a:ln w="0"/>
                <a:solidFill>
                  <a:prstClr val="black"/>
                </a:solidFill>
                <a:effectLst>
                  <a:outerShdw blurRad="38100" dist="19050" dir="2700000" algn="tl" rotWithShape="0">
                    <a:prstClr val="black">
                      <a:alpha val="40000"/>
                    </a:prstClr>
                  </a:outerShdw>
                </a:effectLst>
                <a:latin typeface="Calibri" pitchFamily="34" charset="0"/>
                <a:ea typeface="ＭＳ Ｐゴシック" pitchFamily="50" charset="-128"/>
              </a:rPr>
              <a:t>視覚支援</a:t>
            </a:r>
            <a:endPar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itchFamily="34" charset="0"/>
              <a:ea typeface="ＭＳ Ｐゴシック" pitchFamily="50" charset="-128"/>
              <a:cs typeface="+mn-cs"/>
            </a:endParaRPr>
          </a:p>
        </p:txBody>
      </p:sp>
      <p:pic>
        <p:nvPicPr>
          <p:cNvPr id="25" name="図 24" descr="部屋 が含まれている画像  自動的に生成された説明">
            <a:extLst>
              <a:ext uri="{FF2B5EF4-FFF2-40B4-BE49-F238E27FC236}">
                <a16:creationId xmlns:a16="http://schemas.microsoft.com/office/drawing/2014/main" id="{6B8F31DF-5F04-9045-B456-E7B273B94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386" y="1005635"/>
            <a:ext cx="2159861" cy="1775885"/>
          </a:xfrm>
          <a:prstGeom prst="rect">
            <a:avLst/>
          </a:prstGeom>
        </p:spPr>
      </p:pic>
      <p:sp>
        <p:nvSpPr>
          <p:cNvPr id="3" name="フッター プレースホルダー 2"/>
          <p:cNvSpPr>
            <a:spLocks noGrp="1"/>
          </p:cNvSpPr>
          <p:nvPr>
            <p:ph type="ftr" sz="quarter" idx="11"/>
          </p:nvPr>
        </p:nvSpPr>
        <p:spPr>
          <a:xfrm>
            <a:off x="5988424" y="6579477"/>
            <a:ext cx="3394251" cy="365125"/>
          </a:xfrm>
        </p:spPr>
        <p:txBody>
          <a:bodyPr/>
          <a:lstStyle/>
          <a:p>
            <a:pPr>
              <a:defRPr/>
            </a:pPr>
            <a:r>
              <a:rPr lang="zh-TW" altLang="en-US"/>
              <a:t>長野県教育委員会事務局特別支援教育課</a:t>
            </a:r>
            <a:endParaRPr lang="en-US" altLang="ja-JP" dirty="0"/>
          </a:p>
        </p:txBody>
      </p:sp>
    </p:spTree>
    <p:extLst>
      <p:ext uri="{BB962C8B-B14F-4D97-AF65-F5344CB8AC3E}">
        <p14:creationId xmlns:p14="http://schemas.microsoft.com/office/powerpoint/2010/main" val="294059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rrowheads="1"/>
          </p:cNvSpPr>
          <p:nvPr/>
        </p:nvSpPr>
        <p:spPr bwMode="auto">
          <a:xfrm>
            <a:off x="457449" y="850608"/>
            <a:ext cx="824706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en-US" altLang="ja-JP" sz="2000" dirty="0">
              <a:latin typeface="HGP創英角ｺﾞｼｯｸUB" pitchFamily="50" charset="-128"/>
              <a:ea typeface="HGP創英角ｺﾞｼｯｸUB" pitchFamily="50" charset="-128"/>
            </a:endParaRPr>
          </a:p>
          <a:p>
            <a:pPr eaLnBrk="1" hangingPunct="1"/>
            <a:r>
              <a:rPr lang="ja-JP" altLang="en-US" sz="2400" dirty="0">
                <a:latin typeface="+mn-ea"/>
                <a:ea typeface="+mn-ea"/>
              </a:rPr>
              <a:t>「共生社会の形成に向けたインクルーシブ教育システム構築のための特別支援教育の推進（報告）」より　　　　（平成</a:t>
            </a:r>
            <a:r>
              <a:rPr lang="en-US" altLang="ja-JP" sz="2400" dirty="0">
                <a:latin typeface="+mn-ea"/>
                <a:ea typeface="+mn-ea"/>
              </a:rPr>
              <a:t>24</a:t>
            </a:r>
            <a:r>
              <a:rPr lang="ja-JP" altLang="en-US" sz="2400" dirty="0">
                <a:latin typeface="+mn-ea"/>
                <a:ea typeface="+mn-ea"/>
              </a:rPr>
              <a:t>年７月）</a:t>
            </a:r>
          </a:p>
        </p:txBody>
      </p:sp>
      <p:sp>
        <p:nvSpPr>
          <p:cNvPr id="6" name="正方形/長方形 5"/>
          <p:cNvSpPr/>
          <p:nvPr/>
        </p:nvSpPr>
        <p:spPr>
          <a:xfrm>
            <a:off x="0" y="309815"/>
            <a:ext cx="9080481"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インクルーシブ教育システム②</a:t>
            </a:r>
          </a:p>
        </p:txBody>
      </p:sp>
      <p:sp>
        <p:nvSpPr>
          <p:cNvPr id="7" name="角丸四角形 6"/>
          <p:cNvSpPr/>
          <p:nvPr/>
        </p:nvSpPr>
        <p:spPr>
          <a:xfrm>
            <a:off x="213684" y="2338836"/>
            <a:ext cx="8653112" cy="3705829"/>
          </a:xfrm>
          <a:prstGeom prst="roundRect">
            <a:avLst>
              <a:gd name="adj" fmla="val 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5" name="テキスト ボックス 5"/>
          <p:cNvSpPr txBox="1">
            <a:spLocks noChangeArrowheads="1"/>
          </p:cNvSpPr>
          <p:nvPr/>
        </p:nvSpPr>
        <p:spPr bwMode="auto">
          <a:xfrm>
            <a:off x="323528" y="2622915"/>
            <a:ext cx="8514904" cy="1930337"/>
          </a:xfrm>
          <a:prstGeom prst="rect">
            <a:avLst/>
          </a:prstGeom>
          <a:noFill/>
          <a:ln>
            <a:noFill/>
          </a:ln>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ct val="150000"/>
              </a:lnSpc>
            </a:pPr>
            <a:r>
              <a:rPr lang="ja-JP" altLang="en-US" sz="2800" dirty="0">
                <a:latin typeface="ＭＳ Ｐゴシック" pitchFamily="50" charset="-128"/>
              </a:rPr>
              <a:t>　小中学校における通常の学級、通級による指導、特別支援学級、特別支援学校といった、</a:t>
            </a:r>
            <a:r>
              <a:rPr lang="ja-JP" altLang="en-US" sz="2800" b="1" dirty="0">
                <a:solidFill>
                  <a:srgbClr val="FF0000"/>
                </a:solidFill>
                <a:latin typeface="ＭＳ Ｐゴシック" pitchFamily="50" charset="-128"/>
              </a:rPr>
              <a:t>連続性のある「多様な学びの場」を用意しておくこと</a:t>
            </a:r>
            <a:r>
              <a:rPr lang="ja-JP" altLang="en-US" sz="2800" dirty="0">
                <a:latin typeface="ＭＳ Ｐゴシック" pitchFamily="50" charset="-128"/>
              </a:rPr>
              <a:t>が必要である。</a:t>
            </a:r>
            <a:endParaRPr lang="en-US" altLang="ja-JP" sz="2800" dirty="0">
              <a:latin typeface="ＭＳ Ｐゴシック" pitchFamily="50" charset="-128"/>
            </a:endParaRPr>
          </a:p>
        </p:txBody>
      </p:sp>
      <p:sp>
        <p:nvSpPr>
          <p:cNvPr id="2" name="フッター プレースホルダー 1"/>
          <p:cNvSpPr>
            <a:spLocks noGrp="1"/>
          </p:cNvSpPr>
          <p:nvPr>
            <p:ph type="ftr" sz="quarter" idx="11"/>
          </p:nvPr>
        </p:nvSpPr>
        <p:spPr>
          <a:xfrm>
            <a:off x="5970494" y="6492875"/>
            <a:ext cx="3419039"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391473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461418"/>
            <a:ext cx="9144001" cy="523875"/>
          </a:xfrm>
          <a:solidFill>
            <a:srgbClr val="FFCC99"/>
          </a:solidFill>
        </p:spPr>
        <p:txBody>
          <a:bodyPr>
            <a:spAutoFit/>
          </a:bodyPr>
          <a:lstStyle/>
          <a:p>
            <a:pPr eaLnBrk="1" hangingPunct="1">
              <a:defRPr/>
            </a:pPr>
            <a:r>
              <a:rPr lang="ja-JP" altLang="en-US" sz="2800" b="1" dirty="0">
                <a:solidFill>
                  <a:srgbClr val="0000CC"/>
                </a:solidFill>
                <a:latin typeface="+mj-ea"/>
              </a:rPr>
              <a:t>義務教育段階における多様な学びの場の連続性</a:t>
            </a:r>
            <a:r>
              <a:rPr lang="ja-JP" altLang="en-US" sz="2800" dirty="0">
                <a:solidFill>
                  <a:srgbClr val="0000CC"/>
                </a:solidFill>
                <a:latin typeface="HGP創英角ｺﾞｼｯｸUB" pitchFamily="50" charset="-128"/>
                <a:ea typeface="HGP創英角ｺﾞｼｯｸUB" pitchFamily="50" charset="-128"/>
              </a:rPr>
              <a:t>　　　　　　　　　　　　　　</a:t>
            </a:r>
          </a:p>
        </p:txBody>
      </p:sp>
      <p:grpSp>
        <p:nvGrpSpPr>
          <p:cNvPr id="4" name="グループ化 3"/>
          <p:cNvGrpSpPr/>
          <p:nvPr/>
        </p:nvGrpSpPr>
        <p:grpSpPr>
          <a:xfrm>
            <a:off x="654844" y="2625606"/>
            <a:ext cx="7834312" cy="2796351"/>
            <a:chOff x="334963" y="3791774"/>
            <a:chExt cx="7834312" cy="2796351"/>
          </a:xfrm>
        </p:grpSpPr>
        <p:sp>
          <p:nvSpPr>
            <p:cNvPr id="14339" name="Rectangle 5"/>
            <p:cNvSpPr>
              <a:spLocks noChangeArrowheads="1"/>
            </p:cNvSpPr>
            <p:nvPr/>
          </p:nvSpPr>
          <p:spPr bwMode="auto">
            <a:xfrm>
              <a:off x="2527300" y="3892550"/>
              <a:ext cx="3440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ja-JP" altLang="en-US" sz="2200" b="1" dirty="0">
                  <a:solidFill>
                    <a:srgbClr val="CC0066"/>
                  </a:solidFill>
                  <a:latin typeface="ＭＳ Ｐゴシック" pitchFamily="50" charset="-128"/>
                </a:rPr>
                <a:t>自宅・病院における訪問教育</a:t>
              </a:r>
              <a:endParaRPr lang="ja-JP" altLang="en-US" sz="2200" b="1" dirty="0">
                <a:solidFill>
                  <a:srgbClr val="CC0066"/>
                </a:solidFill>
                <a:latin typeface="Times New Roman" pitchFamily="18" charset="0"/>
              </a:endParaRPr>
            </a:p>
          </p:txBody>
        </p:sp>
        <p:sp>
          <p:nvSpPr>
            <p:cNvPr id="33796" name="Rectangle 7"/>
            <p:cNvSpPr>
              <a:spLocks noChangeArrowheads="1"/>
            </p:cNvSpPr>
            <p:nvPr/>
          </p:nvSpPr>
          <p:spPr bwMode="auto">
            <a:xfrm>
              <a:off x="3446463" y="4302125"/>
              <a:ext cx="1693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b="1" dirty="0">
                  <a:solidFill>
                    <a:srgbClr val="6600CC"/>
                  </a:solidFill>
                  <a:latin typeface="ＭＳ Ｐゴシック" pitchFamily="50" charset="-128"/>
                </a:rPr>
                <a:t>特別支援学校</a:t>
              </a:r>
              <a:endParaRPr lang="ja-JP" altLang="en-US" sz="2200" b="1" dirty="0">
                <a:solidFill>
                  <a:srgbClr val="6600CC"/>
                </a:solidFill>
                <a:latin typeface="Times New Roman" pitchFamily="18" charset="0"/>
              </a:endParaRPr>
            </a:p>
          </p:txBody>
        </p:sp>
        <p:sp>
          <p:nvSpPr>
            <p:cNvPr id="33797" name="Rectangle 8"/>
            <p:cNvSpPr>
              <a:spLocks noChangeArrowheads="1"/>
            </p:cNvSpPr>
            <p:nvPr/>
          </p:nvSpPr>
          <p:spPr bwMode="auto">
            <a:xfrm>
              <a:off x="3411538" y="4673600"/>
              <a:ext cx="1692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b="1" dirty="0">
                  <a:solidFill>
                    <a:srgbClr val="000066"/>
                  </a:solidFill>
                  <a:latin typeface="ＭＳ Ｐゴシック" pitchFamily="50" charset="-128"/>
                </a:rPr>
                <a:t>特別支援学級</a:t>
              </a:r>
              <a:endParaRPr lang="ja-JP" altLang="en-US" sz="2200" b="1" dirty="0">
                <a:solidFill>
                  <a:srgbClr val="000066"/>
                </a:solidFill>
                <a:latin typeface="Times New Roman" pitchFamily="18" charset="0"/>
              </a:endParaRPr>
            </a:p>
          </p:txBody>
        </p:sp>
        <p:sp>
          <p:nvSpPr>
            <p:cNvPr id="33800" name="Line 38"/>
            <p:cNvSpPr>
              <a:spLocks noChangeShapeType="1"/>
            </p:cNvSpPr>
            <p:nvPr/>
          </p:nvSpPr>
          <p:spPr bwMode="auto">
            <a:xfrm flipH="1" flipV="1">
              <a:off x="6227763" y="4060825"/>
              <a:ext cx="1941512" cy="243681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01" name="Rectangle 39"/>
            <p:cNvSpPr>
              <a:spLocks noChangeArrowheads="1"/>
            </p:cNvSpPr>
            <p:nvPr/>
          </p:nvSpPr>
          <p:spPr bwMode="auto">
            <a:xfrm rot="3081832">
              <a:off x="6286529" y="4854725"/>
              <a:ext cx="2587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2400" dirty="0">
                  <a:solidFill>
                    <a:srgbClr val="000000"/>
                  </a:solidFill>
                  <a:latin typeface="Times New Roman" pitchFamily="18" charset="0"/>
                </a:rPr>
                <a:t>必要のある時のみ</a:t>
              </a:r>
              <a:endParaRPr lang="ja-JP" altLang="en-US" sz="2000" dirty="0">
                <a:solidFill>
                  <a:srgbClr val="000000"/>
                </a:solidFill>
                <a:latin typeface="Times New Roman" pitchFamily="18" charset="0"/>
              </a:endParaRPr>
            </a:p>
          </p:txBody>
        </p:sp>
        <p:sp>
          <p:nvSpPr>
            <p:cNvPr id="33802" name="Line 40"/>
            <p:cNvSpPr>
              <a:spLocks noChangeShapeType="1"/>
            </p:cNvSpPr>
            <p:nvPr/>
          </p:nvSpPr>
          <p:spPr bwMode="auto">
            <a:xfrm flipH="1">
              <a:off x="334963" y="3995738"/>
              <a:ext cx="2109787" cy="2501900"/>
            </a:xfrm>
            <a:prstGeom prst="line">
              <a:avLst/>
            </a:prstGeom>
            <a:noFill/>
            <a:ln w="6350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33803" name="Rectangle 41"/>
            <p:cNvSpPr>
              <a:spLocks noChangeArrowheads="1"/>
            </p:cNvSpPr>
            <p:nvPr/>
          </p:nvSpPr>
          <p:spPr bwMode="auto">
            <a:xfrm rot="18599413">
              <a:off x="27359" y="4684117"/>
              <a:ext cx="2244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ja-JP" altLang="en-US" sz="2400" dirty="0">
                  <a:solidFill>
                    <a:srgbClr val="000000"/>
                  </a:solidFill>
                  <a:latin typeface="Times New Roman" pitchFamily="18" charset="0"/>
                </a:rPr>
                <a:t>可能になり次第</a:t>
              </a:r>
            </a:p>
          </p:txBody>
        </p:sp>
        <p:sp>
          <p:nvSpPr>
            <p:cNvPr id="33804" name="Rectangle 10"/>
            <p:cNvSpPr>
              <a:spLocks noChangeArrowheads="1"/>
            </p:cNvSpPr>
            <p:nvPr/>
          </p:nvSpPr>
          <p:spPr bwMode="auto">
            <a:xfrm>
              <a:off x="3303588" y="5070475"/>
              <a:ext cx="19796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300" b="1" dirty="0">
                  <a:solidFill>
                    <a:schemeClr val="tx2"/>
                  </a:solidFill>
                  <a:latin typeface="ＭＳ Ｐゴシック" pitchFamily="50" charset="-128"/>
                </a:rPr>
                <a:t>通級による指導</a:t>
              </a:r>
              <a:endParaRPr lang="ja-JP" altLang="en-US" sz="2300" b="1" dirty="0">
                <a:solidFill>
                  <a:schemeClr val="tx2"/>
                </a:solidFill>
                <a:latin typeface="Times New Roman" pitchFamily="18" charset="0"/>
              </a:endParaRPr>
            </a:p>
          </p:txBody>
        </p:sp>
        <p:sp>
          <p:nvSpPr>
            <p:cNvPr id="33805" name="Rectangle 11"/>
            <p:cNvSpPr>
              <a:spLocks noChangeArrowheads="1"/>
            </p:cNvSpPr>
            <p:nvPr/>
          </p:nvSpPr>
          <p:spPr bwMode="auto">
            <a:xfrm>
              <a:off x="2311400" y="5461000"/>
              <a:ext cx="4440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b="1" dirty="0">
                  <a:solidFill>
                    <a:srgbClr val="006666"/>
                  </a:solidFill>
                  <a:latin typeface="ＭＳ Ｐゴシック" pitchFamily="50" charset="-128"/>
                </a:rPr>
                <a:t>専門的スタッフを配置して通常の学級</a:t>
              </a:r>
              <a:endParaRPr lang="ja-JP" altLang="en-US" sz="2200" b="1" dirty="0">
                <a:solidFill>
                  <a:srgbClr val="006666"/>
                </a:solidFill>
                <a:latin typeface="Times New Roman" pitchFamily="18" charset="0"/>
              </a:endParaRPr>
            </a:p>
          </p:txBody>
        </p:sp>
        <p:sp>
          <p:nvSpPr>
            <p:cNvPr id="33806" name="Rectangle 12"/>
            <p:cNvSpPr>
              <a:spLocks noChangeArrowheads="1"/>
            </p:cNvSpPr>
            <p:nvPr/>
          </p:nvSpPr>
          <p:spPr bwMode="auto">
            <a:xfrm>
              <a:off x="2228850" y="5861050"/>
              <a:ext cx="4657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b="1" dirty="0">
                  <a:solidFill>
                    <a:srgbClr val="006600"/>
                  </a:solidFill>
                  <a:latin typeface="ＭＳ Ｐゴシック" pitchFamily="50" charset="-128"/>
                </a:rPr>
                <a:t>専門家の助言を受けながら通常の学級</a:t>
              </a:r>
              <a:endParaRPr lang="ja-JP" altLang="en-US" sz="2200" b="1" dirty="0">
                <a:solidFill>
                  <a:srgbClr val="006600"/>
                </a:solidFill>
                <a:latin typeface="Times New Roman" pitchFamily="18" charset="0"/>
              </a:endParaRPr>
            </a:p>
          </p:txBody>
        </p:sp>
        <p:sp>
          <p:nvSpPr>
            <p:cNvPr id="33807" name="Rectangle 13"/>
            <p:cNvSpPr>
              <a:spLocks noChangeArrowheads="1"/>
            </p:cNvSpPr>
            <p:nvPr/>
          </p:nvSpPr>
          <p:spPr bwMode="auto">
            <a:xfrm>
              <a:off x="2389188" y="6248400"/>
              <a:ext cx="4337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2200" b="1" dirty="0">
                  <a:solidFill>
                    <a:srgbClr val="009900"/>
                  </a:solidFill>
                  <a:latin typeface="ＭＳ Ｐゴシック" pitchFamily="50" charset="-128"/>
                </a:rPr>
                <a:t>ほとんどの問題を通常の学級で対応</a:t>
              </a:r>
              <a:endParaRPr lang="ja-JP" altLang="en-US" sz="2200" b="1" dirty="0">
                <a:solidFill>
                  <a:srgbClr val="009900"/>
                </a:solidFill>
                <a:latin typeface="Times New Roman" pitchFamily="18" charset="0"/>
              </a:endParaRPr>
            </a:p>
          </p:txBody>
        </p:sp>
        <p:grpSp>
          <p:nvGrpSpPr>
            <p:cNvPr id="2" name="グループ化 1"/>
            <p:cNvGrpSpPr/>
            <p:nvPr/>
          </p:nvGrpSpPr>
          <p:grpSpPr>
            <a:xfrm>
              <a:off x="431800" y="4240213"/>
              <a:ext cx="7723188" cy="2347912"/>
              <a:chOff x="431800" y="4240213"/>
              <a:chExt cx="7723188" cy="2347912"/>
            </a:xfrm>
          </p:grpSpPr>
          <p:sp>
            <p:nvSpPr>
              <p:cNvPr id="33798" name="Line 22"/>
              <p:cNvSpPr>
                <a:spLocks noChangeShapeType="1"/>
              </p:cNvSpPr>
              <p:nvPr/>
            </p:nvSpPr>
            <p:spPr bwMode="auto">
              <a:xfrm>
                <a:off x="1844675" y="5005388"/>
                <a:ext cx="485933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99" name="Line 30"/>
              <p:cNvSpPr>
                <a:spLocks noChangeShapeType="1"/>
              </p:cNvSpPr>
              <p:nvPr/>
            </p:nvSpPr>
            <p:spPr bwMode="auto">
              <a:xfrm>
                <a:off x="431800" y="6586538"/>
                <a:ext cx="77231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09" name="Line 20"/>
              <p:cNvSpPr>
                <a:spLocks noChangeShapeType="1"/>
              </p:cNvSpPr>
              <p:nvPr/>
            </p:nvSpPr>
            <p:spPr bwMode="auto">
              <a:xfrm>
                <a:off x="2173288" y="4618038"/>
                <a:ext cx="4216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11" name="Line 20"/>
              <p:cNvSpPr>
                <a:spLocks noChangeShapeType="1"/>
              </p:cNvSpPr>
              <p:nvPr/>
            </p:nvSpPr>
            <p:spPr bwMode="auto">
              <a:xfrm>
                <a:off x="2527300" y="4240213"/>
                <a:ext cx="3438525" cy="11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12" name="Line 30"/>
              <p:cNvSpPr>
                <a:spLocks noChangeShapeType="1"/>
              </p:cNvSpPr>
              <p:nvPr/>
            </p:nvSpPr>
            <p:spPr bwMode="auto">
              <a:xfrm>
                <a:off x="1130300" y="5799138"/>
                <a:ext cx="626903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13" name="Line 30"/>
              <p:cNvSpPr>
                <a:spLocks noChangeShapeType="1"/>
              </p:cNvSpPr>
              <p:nvPr/>
            </p:nvSpPr>
            <p:spPr bwMode="auto">
              <a:xfrm flipV="1">
                <a:off x="836613" y="6192838"/>
                <a:ext cx="6894512"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3" name="直線コネクタ 2"/>
              <p:cNvCxnSpPr/>
              <p:nvPr/>
            </p:nvCxnSpPr>
            <p:spPr>
              <a:xfrm>
                <a:off x="1519238" y="5392738"/>
                <a:ext cx="5500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正方形/長方形 23"/>
          <p:cNvSpPr/>
          <p:nvPr/>
        </p:nvSpPr>
        <p:spPr>
          <a:xfrm>
            <a:off x="0" y="309815"/>
            <a:ext cx="9080481"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a:latin typeface="ＭＳ Ｐゴシック" pitchFamily="50" charset="-128"/>
              </a:rPr>
              <a:t>連続性のある多様な学びの場の整備</a:t>
            </a:r>
            <a:endParaRPr kumimoji="1" lang="ja-JP" altLang="en-US" sz="3200" dirty="0">
              <a:latin typeface="ＭＳ Ｐゴシック" pitchFamily="50" charset="-128"/>
            </a:endParaRPr>
          </a:p>
        </p:txBody>
      </p:sp>
      <p:sp>
        <p:nvSpPr>
          <p:cNvPr id="5" name="フッター プレースホルダー 4"/>
          <p:cNvSpPr>
            <a:spLocks noGrp="1"/>
          </p:cNvSpPr>
          <p:nvPr>
            <p:ph type="ftr" sz="quarter" idx="11"/>
          </p:nvPr>
        </p:nvSpPr>
        <p:spPr>
          <a:xfrm>
            <a:off x="5907741" y="6545907"/>
            <a:ext cx="3440253"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4801465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1" name="テキスト ボックス 30"/>
          <p:cNvSpPr txBox="1">
            <a:spLocks noChangeArrowheads="1"/>
          </p:cNvSpPr>
          <p:nvPr/>
        </p:nvSpPr>
        <p:spPr bwMode="auto">
          <a:xfrm>
            <a:off x="165187" y="1105420"/>
            <a:ext cx="88566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200" dirty="0"/>
              <a:t>「障害のある児童生徒に対する早期からの一貫した支援について（通知）」</a:t>
            </a:r>
          </a:p>
          <a:p>
            <a:pPr algn="r" eaLnBrk="1" hangingPunct="1">
              <a:defRPr/>
            </a:pPr>
            <a:r>
              <a:rPr lang="ja-JP" altLang="en-US" sz="2400" dirty="0">
                <a:latin typeface="+mn-ea"/>
                <a:ea typeface="+mn-ea"/>
              </a:rPr>
              <a:t>　　　　　　　　　　　　　　</a:t>
            </a:r>
            <a:r>
              <a:rPr lang="en-US" altLang="ja-JP" sz="2200" dirty="0">
                <a:latin typeface="+mn-ea"/>
                <a:ea typeface="+mn-ea"/>
              </a:rPr>
              <a:t>25</a:t>
            </a:r>
            <a:r>
              <a:rPr lang="ja-JP" altLang="en-US" sz="2200" dirty="0">
                <a:latin typeface="+mn-ea"/>
                <a:ea typeface="+mn-ea"/>
              </a:rPr>
              <a:t>文科初第</a:t>
            </a:r>
            <a:r>
              <a:rPr lang="en-US" altLang="ja-JP" sz="2200" dirty="0">
                <a:latin typeface="+mn-ea"/>
                <a:ea typeface="+mn-ea"/>
              </a:rPr>
              <a:t>756</a:t>
            </a:r>
            <a:r>
              <a:rPr lang="ja-JP" altLang="en-US" sz="2200" dirty="0">
                <a:latin typeface="+mn-ea"/>
                <a:ea typeface="+mn-ea"/>
              </a:rPr>
              <a:t>号（平成</a:t>
            </a:r>
            <a:r>
              <a:rPr lang="en-US" altLang="ja-JP" sz="2200" dirty="0">
                <a:latin typeface="+mn-ea"/>
                <a:ea typeface="+mn-ea"/>
              </a:rPr>
              <a:t>25</a:t>
            </a:r>
            <a:r>
              <a:rPr lang="ja-JP" altLang="en-US" sz="2200" dirty="0">
                <a:latin typeface="+mn-ea"/>
                <a:ea typeface="+mn-ea"/>
              </a:rPr>
              <a:t>年</a:t>
            </a:r>
            <a:r>
              <a:rPr lang="en-US" altLang="ja-JP" sz="2200" dirty="0">
                <a:latin typeface="+mn-ea"/>
                <a:ea typeface="+mn-ea"/>
              </a:rPr>
              <a:t>10</a:t>
            </a:r>
            <a:r>
              <a:rPr lang="ja-JP" altLang="en-US" sz="2200" dirty="0">
                <a:latin typeface="+mn-ea"/>
                <a:ea typeface="+mn-ea"/>
              </a:rPr>
              <a:t>月４日）</a:t>
            </a:r>
            <a:r>
              <a:rPr lang="ja-JP" altLang="ja-JP" sz="2800" dirty="0"/>
              <a:t>　</a:t>
            </a:r>
            <a:endParaRPr lang="ja-JP" altLang="en-US" sz="2800" dirty="0">
              <a:latin typeface="Calibri" pitchFamily="34" charset="0"/>
            </a:endParaRPr>
          </a:p>
        </p:txBody>
      </p:sp>
      <p:sp>
        <p:nvSpPr>
          <p:cNvPr id="7" name="コンテンツ プレースホルダ 2"/>
          <p:cNvSpPr txBox="1">
            <a:spLocks/>
          </p:cNvSpPr>
          <p:nvPr/>
        </p:nvSpPr>
        <p:spPr bwMode="auto">
          <a:xfrm>
            <a:off x="57237" y="399342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ja-JP" altLang="en-US" sz="2800" dirty="0">
                <a:latin typeface="+mj-ea"/>
                <a:ea typeface="+mj-ea"/>
              </a:rPr>
              <a:t>　　　</a:t>
            </a:r>
          </a:p>
        </p:txBody>
      </p:sp>
      <p:sp>
        <p:nvSpPr>
          <p:cNvPr id="5" name="正方形/長方形 4"/>
          <p:cNvSpPr/>
          <p:nvPr/>
        </p:nvSpPr>
        <p:spPr>
          <a:xfrm>
            <a:off x="-1" y="351309"/>
            <a:ext cx="9080481"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a:latin typeface="ＭＳ Ｐゴシック" pitchFamily="50" charset="-128"/>
              </a:rPr>
              <a:t>平成</a:t>
            </a:r>
            <a:r>
              <a:rPr kumimoji="1" lang="en-US" altLang="ja-JP" sz="3200">
                <a:latin typeface="ＭＳ Ｐゴシック" pitchFamily="50" charset="-128"/>
              </a:rPr>
              <a:t>25</a:t>
            </a:r>
            <a:r>
              <a:rPr kumimoji="1" lang="ja-JP" altLang="en-US" sz="3200">
                <a:latin typeface="ＭＳ Ｐゴシック" pitchFamily="50" charset="-128"/>
              </a:rPr>
              <a:t>年９月「学校教育法施行令」の一部改正</a:t>
            </a:r>
            <a:endParaRPr kumimoji="1" lang="ja-JP" altLang="en-US" sz="3200" dirty="0">
              <a:latin typeface="ＭＳ Ｐゴシック" pitchFamily="50" charset="-128"/>
            </a:endParaRPr>
          </a:p>
        </p:txBody>
      </p:sp>
      <p:sp>
        <p:nvSpPr>
          <p:cNvPr id="6" name="角丸四角形 5"/>
          <p:cNvSpPr/>
          <p:nvPr/>
        </p:nvSpPr>
        <p:spPr>
          <a:xfrm>
            <a:off x="165187" y="2329210"/>
            <a:ext cx="8653112" cy="3705829"/>
          </a:xfrm>
          <a:prstGeom prst="roundRect">
            <a:avLst>
              <a:gd name="adj" fmla="val 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82" name="Text Box 34"/>
          <p:cNvSpPr txBox="1">
            <a:spLocks noChangeArrowheads="1"/>
          </p:cNvSpPr>
          <p:nvPr/>
        </p:nvSpPr>
        <p:spPr bwMode="auto">
          <a:xfrm>
            <a:off x="263723" y="2508397"/>
            <a:ext cx="8316913" cy="3000821"/>
          </a:xfrm>
          <a:prstGeom prst="rect">
            <a:avLst/>
          </a:prstGeom>
          <a:noFill/>
          <a:ln>
            <a:noFill/>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4200"/>
              </a:lnSpc>
              <a:spcBef>
                <a:spcPct val="50000"/>
              </a:spcBef>
            </a:pPr>
            <a:r>
              <a:rPr lang="en-US" altLang="ja-JP" sz="3200" dirty="0">
                <a:latin typeface="+mn-ea"/>
                <a:ea typeface="+mn-ea"/>
              </a:rPr>
              <a:t>【</a:t>
            </a:r>
            <a:r>
              <a:rPr lang="ja-JP" altLang="en-US" sz="3200" dirty="0">
                <a:latin typeface="+mn-ea"/>
                <a:ea typeface="+mn-ea"/>
              </a:rPr>
              <a:t>就学先等の見直し</a:t>
            </a:r>
            <a:r>
              <a:rPr lang="en-US" altLang="ja-JP" sz="3200" dirty="0">
                <a:latin typeface="+mn-ea"/>
                <a:ea typeface="+mn-ea"/>
              </a:rPr>
              <a:t>】</a:t>
            </a:r>
            <a:endParaRPr lang="ja-JP" altLang="en-US" sz="3200" dirty="0">
              <a:latin typeface="+mn-ea"/>
              <a:ea typeface="+mn-ea"/>
            </a:endParaRPr>
          </a:p>
          <a:p>
            <a:pPr algn="l" eaLnBrk="1" hangingPunct="1">
              <a:lnSpc>
                <a:spcPts val="4200"/>
              </a:lnSpc>
              <a:spcBef>
                <a:spcPct val="50000"/>
              </a:spcBef>
            </a:pPr>
            <a:r>
              <a:rPr lang="ja-JP" altLang="en-US" sz="2400" dirty="0"/>
              <a:t>　</a:t>
            </a:r>
            <a:r>
              <a:rPr lang="ja-JP" altLang="en-US" sz="2800" b="1" dirty="0">
                <a:solidFill>
                  <a:srgbClr val="FF0000"/>
                </a:solidFill>
              </a:rPr>
              <a:t>就学時に決定した「学びの場」は，固定したものではなく</a:t>
            </a:r>
            <a:r>
              <a:rPr lang="ja-JP" altLang="en-US" sz="2400" dirty="0"/>
              <a:t>，それぞれの児童生徒の発達の程度，適応の状況等を勘案しながら，</a:t>
            </a:r>
            <a:r>
              <a:rPr lang="ja-JP" altLang="en-US" sz="2800" b="1" dirty="0">
                <a:solidFill>
                  <a:srgbClr val="FF0000"/>
                </a:solidFill>
              </a:rPr>
              <a:t>柔軟に転学ができることを，すべての関係者の共通理解とする</a:t>
            </a:r>
            <a:r>
              <a:rPr lang="ja-JP" altLang="en-US" sz="2400" dirty="0"/>
              <a:t>ことが適当であること。</a:t>
            </a:r>
            <a:endParaRPr lang="ja-JP" altLang="en-US" dirty="0"/>
          </a:p>
        </p:txBody>
      </p:sp>
      <p:sp>
        <p:nvSpPr>
          <p:cNvPr id="2" name="フッター プレースホルダー 1"/>
          <p:cNvSpPr>
            <a:spLocks noGrp="1"/>
          </p:cNvSpPr>
          <p:nvPr>
            <p:ph type="ftr" sz="quarter" idx="11"/>
          </p:nvPr>
        </p:nvSpPr>
        <p:spPr>
          <a:xfrm>
            <a:off x="5925671" y="6591435"/>
            <a:ext cx="3404596"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30934321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87338" y="1279525"/>
            <a:ext cx="1597025" cy="4534134"/>
          </a:xfrm>
          <a:prstGeom prst="rect">
            <a:avLst/>
          </a:prstGeom>
          <a:solidFill>
            <a:srgbClr val="FFCC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defRPr/>
            </a:pPr>
            <a:r>
              <a:rPr kumimoji="0" lang="ja-JP" altLang="en-US" dirty="0">
                <a:latin typeface="ＭＳ Ｐゴシック" pitchFamily="50" charset="-128"/>
                <a:ea typeface="Osaka"/>
                <a:cs typeface="Osaka"/>
              </a:rPr>
              <a:t>特別支援学校</a:t>
            </a:r>
          </a:p>
        </p:txBody>
      </p:sp>
      <p:sp>
        <p:nvSpPr>
          <p:cNvPr id="35844" name="Rectangle 4"/>
          <p:cNvSpPr>
            <a:spLocks noChangeArrowheads="1"/>
          </p:cNvSpPr>
          <p:nvPr/>
        </p:nvSpPr>
        <p:spPr bwMode="auto">
          <a:xfrm>
            <a:off x="2987675" y="1279525"/>
            <a:ext cx="5895975" cy="4352925"/>
          </a:xfrm>
          <a:prstGeom prst="rect">
            <a:avLst/>
          </a:prstGeom>
          <a:solidFill>
            <a:srgbClr val="CCFFCC"/>
          </a:solidFill>
          <a:ln w="9525">
            <a:solidFill>
              <a:schemeClr val="tx1"/>
            </a:solidFill>
            <a:miter lim="800000"/>
            <a:headEnd/>
            <a:tailEnd/>
          </a:ln>
        </p:spPr>
        <p:txBody>
          <a:bodyPr vert="eaVert" wrap="none"/>
          <a:lstStyle/>
          <a:p>
            <a:pPr algn="ctr"/>
            <a:r>
              <a:rPr kumimoji="0" lang="ja-JP" altLang="en-US" sz="3200">
                <a:latin typeface="ＭＳ Ｐゴシック" pitchFamily="50" charset="-128"/>
                <a:ea typeface="Osaka"/>
                <a:cs typeface="Osaka"/>
              </a:rPr>
              <a:t>小中学校</a:t>
            </a:r>
            <a:endParaRPr kumimoji="0" lang="en-US" altLang="ja-JP" sz="3600">
              <a:latin typeface="ＭＳ Ｐゴシック" pitchFamily="50" charset="-128"/>
              <a:ea typeface="Osaka"/>
              <a:cs typeface="Osaka"/>
            </a:endParaRPr>
          </a:p>
        </p:txBody>
      </p:sp>
      <p:sp>
        <p:nvSpPr>
          <p:cNvPr id="43014" name="Rectangle 6"/>
          <p:cNvSpPr>
            <a:spLocks noChangeArrowheads="1"/>
          </p:cNvSpPr>
          <p:nvPr/>
        </p:nvSpPr>
        <p:spPr bwMode="auto">
          <a:xfrm>
            <a:off x="3182938" y="1487488"/>
            <a:ext cx="1152525" cy="4002087"/>
          </a:xfrm>
          <a:prstGeom prst="rect">
            <a:avLst/>
          </a:prstGeom>
          <a:solidFill>
            <a:schemeClr val="accent5">
              <a:lumMod val="40000"/>
              <a:lumOff val="60000"/>
            </a:schemeClr>
          </a:solidFill>
          <a:ln w="38100">
            <a:solidFill>
              <a:srgbClr val="000000"/>
            </a:solidFill>
            <a:miter lim="800000"/>
            <a:headEnd/>
            <a:tailEnd/>
          </a:ln>
        </p:spPr>
        <p:txBody>
          <a:bodyPr vert="eaVert"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defRPr/>
            </a:pPr>
            <a:r>
              <a:rPr kumimoji="0" lang="ja-JP" altLang="en-US" dirty="0">
                <a:latin typeface="ＭＳ Ｐゴシック" pitchFamily="50" charset="-128"/>
                <a:ea typeface="Osaka"/>
                <a:cs typeface="Osaka"/>
              </a:rPr>
              <a:t>特別支援学級</a:t>
            </a:r>
          </a:p>
        </p:txBody>
      </p:sp>
      <p:sp>
        <p:nvSpPr>
          <p:cNvPr id="35846" name="Rectangle 7"/>
          <p:cNvSpPr>
            <a:spLocks noChangeArrowheads="1"/>
          </p:cNvSpPr>
          <p:nvPr/>
        </p:nvSpPr>
        <p:spPr bwMode="auto">
          <a:xfrm>
            <a:off x="5484813" y="1487488"/>
            <a:ext cx="2640012" cy="3967162"/>
          </a:xfrm>
          <a:prstGeom prst="rect">
            <a:avLst/>
          </a:prstGeom>
          <a:solidFill>
            <a:srgbClr val="CCFF99"/>
          </a:solidFill>
          <a:ln w="38100">
            <a:solidFill>
              <a:srgbClr val="000000"/>
            </a:solidFill>
            <a:miter lim="800000"/>
            <a:headEnd/>
            <a:tailEnd/>
          </a:ln>
        </p:spPr>
        <p:txBody>
          <a:bodyPr vert="eaVert" wrap="none"/>
          <a:lstStyle/>
          <a:p>
            <a:pPr algn="ctr"/>
            <a:r>
              <a:rPr kumimoji="0" lang="ja-JP" altLang="en-US" sz="3200">
                <a:latin typeface="ＭＳ Ｐゴシック" pitchFamily="50" charset="-128"/>
                <a:ea typeface="Osaka"/>
                <a:cs typeface="Osaka"/>
              </a:rPr>
              <a:t>通常の学級</a:t>
            </a:r>
          </a:p>
          <a:p>
            <a:pPr algn="ctr"/>
            <a:endParaRPr kumimoji="0" lang="ja-JP" altLang="en-US" sz="3200">
              <a:latin typeface="ＭＳ Ｐゴシック" pitchFamily="50" charset="-128"/>
              <a:ea typeface="Osaka"/>
              <a:cs typeface="Osaka"/>
            </a:endParaRPr>
          </a:p>
          <a:p>
            <a:pPr algn="ctr"/>
            <a:endParaRPr kumimoji="0" lang="ja-JP" altLang="en-US" sz="3200">
              <a:latin typeface="ＭＳ Ｐゴシック" pitchFamily="50" charset="-128"/>
              <a:ea typeface="Osaka"/>
              <a:cs typeface="Osaka"/>
            </a:endParaRPr>
          </a:p>
          <a:p>
            <a:pPr algn="ctr"/>
            <a:endParaRPr kumimoji="0" lang="ja-JP" altLang="en-US" sz="3200">
              <a:latin typeface="ＭＳ Ｐゴシック" pitchFamily="50" charset="-128"/>
              <a:ea typeface="Osaka"/>
              <a:cs typeface="Osaka"/>
            </a:endParaRPr>
          </a:p>
          <a:p>
            <a:pPr algn="ctr"/>
            <a:endParaRPr kumimoji="0" lang="en-US" altLang="ja-JP" sz="3200">
              <a:latin typeface="ＭＳ Ｐゴシック" pitchFamily="50" charset="-128"/>
              <a:ea typeface="Osaka"/>
              <a:cs typeface="Osaka"/>
            </a:endParaRPr>
          </a:p>
        </p:txBody>
      </p:sp>
      <p:sp>
        <p:nvSpPr>
          <p:cNvPr id="35847" name="Rectangle 9"/>
          <p:cNvSpPr>
            <a:spLocks noChangeArrowheads="1"/>
          </p:cNvSpPr>
          <p:nvPr/>
        </p:nvSpPr>
        <p:spPr bwMode="auto">
          <a:xfrm>
            <a:off x="5610225" y="3136900"/>
            <a:ext cx="1162050" cy="2133600"/>
          </a:xfrm>
          <a:prstGeom prst="rect">
            <a:avLst/>
          </a:prstGeom>
          <a:solidFill>
            <a:srgbClr val="92D050">
              <a:alpha val="49019"/>
            </a:srgbClr>
          </a:solidFill>
          <a:ln w="57150">
            <a:solidFill>
              <a:srgbClr val="00B050"/>
            </a:solidFill>
            <a:prstDash val="sysDash"/>
            <a:miter lim="800000"/>
            <a:headEnd/>
            <a:tailEnd/>
          </a:ln>
        </p:spPr>
        <p:txBody>
          <a:bodyPr vert="eaVert" wrap="none" anchor="ctr"/>
          <a:lstStyle/>
          <a:p>
            <a:pPr algn="ctr"/>
            <a:r>
              <a:rPr kumimoji="0" lang="ja-JP" altLang="en-US" sz="3200">
                <a:latin typeface="ＭＳ Ｐゴシック" pitchFamily="50" charset="-128"/>
                <a:ea typeface="Osaka"/>
                <a:cs typeface="Osaka"/>
              </a:rPr>
              <a:t>通級による</a:t>
            </a:r>
            <a:endParaRPr kumimoji="0" lang="en-US" altLang="ja-JP" sz="3200">
              <a:latin typeface="ＭＳ Ｐゴシック" pitchFamily="50" charset="-128"/>
              <a:ea typeface="Osaka"/>
              <a:cs typeface="Osaka"/>
            </a:endParaRPr>
          </a:p>
          <a:p>
            <a:pPr algn="ctr"/>
            <a:r>
              <a:rPr kumimoji="0" lang="ja-JP" altLang="en-US" sz="3200">
                <a:latin typeface="ＭＳ Ｐゴシック" pitchFamily="50" charset="-128"/>
                <a:ea typeface="Osaka"/>
                <a:cs typeface="Osaka"/>
              </a:rPr>
              <a:t>指導</a:t>
            </a:r>
            <a:endParaRPr kumimoji="0" lang="ja-JP" altLang="en-US" sz="4800">
              <a:latin typeface="ＭＳ Ｐゴシック" pitchFamily="50" charset="-128"/>
              <a:ea typeface="Osaka"/>
              <a:cs typeface="Osaka"/>
            </a:endParaRPr>
          </a:p>
        </p:txBody>
      </p:sp>
      <p:sp>
        <p:nvSpPr>
          <p:cNvPr id="2" name="テキスト ボックス 1"/>
          <p:cNvSpPr txBox="1"/>
          <p:nvPr/>
        </p:nvSpPr>
        <p:spPr>
          <a:xfrm>
            <a:off x="396875" y="4772025"/>
            <a:ext cx="1441450" cy="1016000"/>
          </a:xfrm>
          <a:prstGeom prst="rect">
            <a:avLst/>
          </a:prstGeom>
          <a:noFill/>
          <a:ln>
            <a:solidFill>
              <a:schemeClr val="tx1"/>
            </a:solidFill>
            <a:prstDash val="dash"/>
          </a:ln>
        </p:spPr>
        <p:txBody>
          <a:bodyPr>
            <a:spAutoFit/>
          </a:bodyPr>
          <a:lstStyle/>
          <a:p>
            <a:pPr>
              <a:defRPr/>
            </a:pPr>
            <a:r>
              <a:rPr lang="en-US" altLang="ja-JP" sz="2000" dirty="0">
                <a:latin typeface="+mn-ea"/>
                <a:ea typeface="+mn-ea"/>
              </a:rPr>
              <a:t>22</a:t>
            </a:r>
            <a:r>
              <a:rPr lang="ja-JP" altLang="en-US" sz="2000" dirty="0">
                <a:latin typeface="+mn-ea"/>
                <a:ea typeface="+mn-ea"/>
              </a:rPr>
              <a:t>条の３に該当していること</a:t>
            </a:r>
          </a:p>
        </p:txBody>
      </p:sp>
      <p:sp>
        <p:nvSpPr>
          <p:cNvPr id="4" name="左矢印 3"/>
          <p:cNvSpPr/>
          <p:nvPr/>
        </p:nvSpPr>
        <p:spPr>
          <a:xfrm>
            <a:off x="4410075" y="1774825"/>
            <a:ext cx="2609850" cy="503238"/>
          </a:xfrm>
          <a:prstGeom prst="lef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 name="右矢印 4"/>
          <p:cNvSpPr/>
          <p:nvPr/>
        </p:nvSpPr>
        <p:spPr>
          <a:xfrm>
            <a:off x="4410075" y="2443163"/>
            <a:ext cx="2609850" cy="504825"/>
          </a:xfrm>
          <a:prstGeom prst="rightArrow">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6" name="右矢印 15"/>
          <p:cNvSpPr/>
          <p:nvPr/>
        </p:nvSpPr>
        <p:spPr>
          <a:xfrm>
            <a:off x="4410075" y="3946525"/>
            <a:ext cx="1165225" cy="503238"/>
          </a:xfrm>
          <a:prstGeom prst="rightArrow">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8" name="右矢印 17"/>
          <p:cNvSpPr/>
          <p:nvPr/>
        </p:nvSpPr>
        <p:spPr>
          <a:xfrm>
            <a:off x="1960563" y="3946525"/>
            <a:ext cx="901700" cy="503238"/>
          </a:xfrm>
          <a:prstGeom prst="rightArrow">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9" name="左矢印 18"/>
          <p:cNvSpPr/>
          <p:nvPr/>
        </p:nvSpPr>
        <p:spPr>
          <a:xfrm>
            <a:off x="6718300" y="3575050"/>
            <a:ext cx="806450" cy="503238"/>
          </a:xfrm>
          <a:prstGeom prst="lef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0" name="右矢印 19"/>
          <p:cNvSpPr/>
          <p:nvPr/>
        </p:nvSpPr>
        <p:spPr>
          <a:xfrm>
            <a:off x="6718300" y="4267200"/>
            <a:ext cx="806450" cy="504825"/>
          </a:xfrm>
          <a:prstGeom prst="rightArrow">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6" name="テキスト ボックス 5"/>
          <p:cNvSpPr txBox="1">
            <a:spLocks noChangeArrowheads="1"/>
          </p:cNvSpPr>
          <p:nvPr/>
        </p:nvSpPr>
        <p:spPr bwMode="auto">
          <a:xfrm>
            <a:off x="287338" y="6095999"/>
            <a:ext cx="8572500" cy="522288"/>
          </a:xfrm>
          <a:prstGeom prst="rect">
            <a:avLst/>
          </a:prstGeom>
          <a:solidFill>
            <a:schemeClr val="bg1"/>
          </a:solidFill>
          <a:ln w="9525">
            <a:solidFill>
              <a:schemeClr val="tx1"/>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2800" b="1" dirty="0">
                <a:solidFill>
                  <a:srgbClr val="FF0000"/>
                </a:solidFill>
              </a:rPr>
              <a:t>個別の教育支援計画　　個別の指導計画</a:t>
            </a:r>
          </a:p>
        </p:txBody>
      </p:sp>
      <p:sp>
        <p:nvSpPr>
          <p:cNvPr id="22" name="左矢印 21"/>
          <p:cNvSpPr/>
          <p:nvPr/>
        </p:nvSpPr>
        <p:spPr>
          <a:xfrm>
            <a:off x="1960563" y="2278063"/>
            <a:ext cx="901700" cy="504825"/>
          </a:xfrm>
          <a:prstGeom prst="lef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7" name="上矢印 6"/>
          <p:cNvSpPr/>
          <p:nvPr/>
        </p:nvSpPr>
        <p:spPr>
          <a:xfrm>
            <a:off x="2806700" y="5654676"/>
            <a:ext cx="3384550" cy="441324"/>
          </a:xfrm>
          <a:prstGeom prst="upArrow">
            <a:avLst/>
          </a:prstGeom>
          <a:solidFill>
            <a:schemeClr val="tx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1" name="正方形/長方形 20"/>
          <p:cNvSpPr/>
          <p:nvPr/>
        </p:nvSpPr>
        <p:spPr>
          <a:xfrm>
            <a:off x="0" y="334639"/>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「学びの場」の柔軟な見直し</a:t>
            </a:r>
          </a:p>
        </p:txBody>
      </p:sp>
      <p:sp>
        <p:nvSpPr>
          <p:cNvPr id="3" name="フッター プレースホルダー 2"/>
          <p:cNvSpPr>
            <a:spLocks noGrp="1"/>
          </p:cNvSpPr>
          <p:nvPr>
            <p:ph type="ftr" sz="quarter" idx="11"/>
          </p:nvPr>
        </p:nvSpPr>
        <p:spPr>
          <a:xfrm>
            <a:off x="5889812" y="6569074"/>
            <a:ext cx="3254188"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2638878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8" grpId="0" animBg="1"/>
      <p:bldP spid="19" grpId="0" animBg="1"/>
      <p:bldP spid="20" grpId="0" animBg="1"/>
      <p:bldP spid="6" grpId="0" animBg="1"/>
      <p:bldP spid="2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nvGraphicFramePr>
        <p:xfrm>
          <a:off x="522218" y="1931250"/>
          <a:ext cx="7941297" cy="45333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ChangeArrowheads="1"/>
          </p:cNvSpPr>
          <p:nvPr/>
        </p:nvSpPr>
        <p:spPr bwMode="auto">
          <a:xfrm>
            <a:off x="351694" y="304282"/>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sz="1662" dirty="0"/>
          </a:p>
        </p:txBody>
      </p:sp>
      <p:sp>
        <p:nvSpPr>
          <p:cNvPr id="10" name="Rectangle 4"/>
          <p:cNvSpPr>
            <a:spLocks noChangeArrowheads="1"/>
          </p:cNvSpPr>
          <p:nvPr/>
        </p:nvSpPr>
        <p:spPr bwMode="auto">
          <a:xfrm>
            <a:off x="588160" y="5984017"/>
            <a:ext cx="7809411" cy="5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eaLnBrk="0" fontAlgn="base" hangingPunct="0">
              <a:spcBef>
                <a:spcPct val="0"/>
              </a:spcBef>
              <a:spcAft>
                <a:spcPct val="0"/>
              </a:spcAft>
            </a:pPr>
            <a:endParaRPr lang="ja-JP" altLang="ja-JP" sz="1477"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84643" eaLnBrk="0" fontAlgn="base" hangingPunct="0">
              <a:spcBef>
                <a:spcPct val="0"/>
              </a:spcBef>
              <a:spcAft>
                <a:spcPct val="0"/>
              </a:spcAft>
            </a:pPr>
            <a:r>
              <a:rPr lang="ja-JP" altLang="ja-JP" sz="1662"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（自閉症・情緒障害特別支援学級から通常学級へ学びの場を変更した児童生徒数）</a:t>
            </a:r>
            <a:endParaRPr lang="ja-JP" altLang="ja-JP" sz="1662"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19704" y="542769"/>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学びの場の見直し件数</a:t>
            </a:r>
            <a:r>
              <a:rPr kumimoji="1" lang="ja-JP" altLang="en-US" sz="2000" dirty="0">
                <a:latin typeface="ＭＳ Ｐゴシック" pitchFamily="50" charset="-128"/>
              </a:rPr>
              <a:t>（自情障→通常の学級）　長野県調査</a:t>
            </a:r>
          </a:p>
        </p:txBody>
      </p:sp>
      <p:sp>
        <p:nvSpPr>
          <p:cNvPr id="3" name="フッター プレースホルダー 2"/>
          <p:cNvSpPr>
            <a:spLocks noGrp="1"/>
          </p:cNvSpPr>
          <p:nvPr>
            <p:ph type="ftr" sz="quarter" idx="11"/>
          </p:nvPr>
        </p:nvSpPr>
        <p:spPr>
          <a:xfrm>
            <a:off x="6033247" y="6538915"/>
            <a:ext cx="3271619"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426535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4189" y="2313848"/>
            <a:ext cx="7994565" cy="17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a:solidFill>
                  <a:schemeClr val="tx1"/>
                </a:solidFill>
                <a:latin typeface="Times New Roman" pitchFamily="18" charset="0"/>
                <a:ea typeface="Osaka"/>
                <a:cs typeface="Osaka"/>
              </a:defRPr>
            </a:lvl1pPr>
            <a:lvl2pPr marL="742950" indent="-285750" eaLnBrk="0" hangingPunct="0">
              <a:defRPr sz="3600">
                <a:solidFill>
                  <a:schemeClr val="tx1"/>
                </a:solidFill>
                <a:latin typeface="Times New Roman" pitchFamily="18" charset="0"/>
                <a:ea typeface="Osaka"/>
                <a:cs typeface="Osaka"/>
              </a:defRPr>
            </a:lvl2pPr>
            <a:lvl3pPr marL="1143000" indent="-228600" eaLnBrk="0" hangingPunct="0">
              <a:defRPr sz="3600">
                <a:solidFill>
                  <a:schemeClr val="tx1"/>
                </a:solidFill>
                <a:latin typeface="Times New Roman" pitchFamily="18" charset="0"/>
                <a:ea typeface="Osaka"/>
                <a:cs typeface="Osaka"/>
              </a:defRPr>
            </a:lvl3pPr>
            <a:lvl4pPr marL="1600200" indent="-228600" eaLnBrk="0" hangingPunct="0">
              <a:defRPr sz="3600">
                <a:solidFill>
                  <a:schemeClr val="tx1"/>
                </a:solidFill>
                <a:latin typeface="Times New Roman" pitchFamily="18" charset="0"/>
                <a:ea typeface="Osaka"/>
                <a:cs typeface="Osaka"/>
              </a:defRPr>
            </a:lvl4pPr>
            <a:lvl5pPr marL="2057400" indent="-228600" eaLnBrk="0" hangingPunct="0">
              <a:defRPr sz="3600">
                <a:solidFill>
                  <a:schemeClr val="tx1"/>
                </a:solidFill>
                <a:latin typeface="Times New Roman" pitchFamily="18" charset="0"/>
                <a:ea typeface="Osaka"/>
                <a:cs typeface="Osaka"/>
              </a:defRPr>
            </a:lvl5pPr>
            <a:lvl6pPr marL="2514600" indent="-228600" algn="ctr" eaLnBrk="0" fontAlgn="base" hangingPunct="0">
              <a:spcBef>
                <a:spcPct val="0"/>
              </a:spcBef>
              <a:spcAft>
                <a:spcPct val="0"/>
              </a:spcAft>
              <a:defRPr sz="3600">
                <a:solidFill>
                  <a:schemeClr val="tx1"/>
                </a:solidFill>
                <a:latin typeface="Times New Roman" pitchFamily="18" charset="0"/>
                <a:ea typeface="Osaka"/>
                <a:cs typeface="Osaka"/>
              </a:defRPr>
            </a:lvl6pPr>
            <a:lvl7pPr marL="2971800" indent="-228600" algn="ctr" eaLnBrk="0" fontAlgn="base" hangingPunct="0">
              <a:spcBef>
                <a:spcPct val="0"/>
              </a:spcBef>
              <a:spcAft>
                <a:spcPct val="0"/>
              </a:spcAft>
              <a:defRPr sz="3600">
                <a:solidFill>
                  <a:schemeClr val="tx1"/>
                </a:solidFill>
                <a:latin typeface="Times New Roman" pitchFamily="18" charset="0"/>
                <a:ea typeface="Osaka"/>
                <a:cs typeface="Osaka"/>
              </a:defRPr>
            </a:lvl7pPr>
            <a:lvl8pPr marL="3429000" indent="-228600" algn="ctr" eaLnBrk="0" fontAlgn="base" hangingPunct="0">
              <a:spcBef>
                <a:spcPct val="0"/>
              </a:spcBef>
              <a:spcAft>
                <a:spcPct val="0"/>
              </a:spcAft>
              <a:defRPr sz="3600">
                <a:solidFill>
                  <a:schemeClr val="tx1"/>
                </a:solidFill>
                <a:latin typeface="Times New Roman" pitchFamily="18" charset="0"/>
                <a:ea typeface="Osaka"/>
                <a:cs typeface="Osaka"/>
              </a:defRPr>
            </a:lvl8pPr>
            <a:lvl9pPr marL="3886200" indent="-228600" algn="ctr" eaLnBrk="0" fontAlgn="base" hangingPunct="0">
              <a:spcBef>
                <a:spcPct val="0"/>
              </a:spcBef>
              <a:spcAft>
                <a:spcPct val="0"/>
              </a:spcAft>
              <a:defRPr sz="3600">
                <a:solidFill>
                  <a:schemeClr val="tx1"/>
                </a:solidFill>
                <a:latin typeface="Times New Roman" pitchFamily="18" charset="0"/>
                <a:ea typeface="Osaka"/>
                <a:cs typeface="Osaka"/>
              </a:defRPr>
            </a:lvl9pPr>
          </a:lstStyle>
          <a:p>
            <a:pPr algn="l" eaLnBrk="1" hangingPunct="1">
              <a:lnSpc>
                <a:spcPct val="150000"/>
              </a:lnSpc>
              <a:spcBef>
                <a:spcPct val="20000"/>
              </a:spcBef>
            </a:pPr>
            <a:r>
              <a:rPr lang="ja-JP" altLang="en-US"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dirty="0">
              <a:solidFill>
                <a:srgbClr val="00206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spcBef>
                <a:spcPct val="20000"/>
              </a:spcBef>
            </a:pPr>
            <a:r>
              <a:rPr lang="ja-JP" altLang="en-US" sz="3200"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318714"/>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kumimoji="1" lang="ja-JP" altLang="en-US" sz="3200" dirty="0">
                <a:latin typeface="ＭＳ Ｐゴシック" pitchFamily="50" charset="-128"/>
              </a:rPr>
              <a:t>本日お伝えすること</a:t>
            </a:r>
          </a:p>
        </p:txBody>
      </p:sp>
      <p:sp>
        <p:nvSpPr>
          <p:cNvPr id="5" name="テキスト ボックス 3"/>
          <p:cNvSpPr txBox="1">
            <a:spLocks noChangeArrowheads="1"/>
          </p:cNvSpPr>
          <p:nvPr/>
        </p:nvSpPr>
        <p:spPr bwMode="auto">
          <a:xfrm>
            <a:off x="606424" y="1722049"/>
            <a:ext cx="7408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①　特別支援教育に関わる国の動向</a:t>
            </a:r>
            <a:endParaRPr lang="en-US" altLang="ja-JP" sz="32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②　長野県の特別支援教育の現状</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③　適切な学びの場のガイドライン</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 name="フッター プレースホルダー 2"/>
          <p:cNvSpPr>
            <a:spLocks noGrp="1"/>
          </p:cNvSpPr>
          <p:nvPr>
            <p:ph type="ftr" sz="quarter" idx="11"/>
          </p:nvPr>
        </p:nvSpPr>
        <p:spPr>
          <a:xfrm>
            <a:off x="5934636" y="6492875"/>
            <a:ext cx="3404098"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88363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54019" y="1205993"/>
            <a:ext cx="7596554" cy="680232"/>
          </a:xfrm>
        </p:spPr>
        <p:txBody>
          <a:bodyPr rtlCol="0">
            <a:normAutofit fontScale="92500" lnSpcReduction="20000"/>
          </a:bodyPr>
          <a:lstStyle/>
          <a:p>
            <a:pPr marL="0" indent="0">
              <a:lnSpc>
                <a:spcPct val="110000"/>
              </a:lnSpc>
              <a:buClr>
                <a:schemeClr val="accent3"/>
              </a:buClr>
              <a:buNone/>
              <a:defRPr/>
            </a:pPr>
            <a:r>
              <a:rPr lang="ja-JP" altLang="en-US" sz="2215" dirty="0">
                <a:latin typeface="UD Digi Kyokasho NK-R" panose="02020400000000000000" pitchFamily="18" charset="-128"/>
                <a:ea typeface="UD Digi Kyokasho NK-R" panose="02020400000000000000" pitchFamily="18" charset="-128"/>
              </a:rPr>
              <a:t>医師の</a:t>
            </a:r>
            <a:r>
              <a:rPr lang="ja-JP" altLang="en-US" sz="2215" b="1" dirty="0">
                <a:solidFill>
                  <a:srgbClr val="FF0000"/>
                </a:solidFill>
                <a:latin typeface="UD Digi Kyokasho NK-R" panose="02020400000000000000" pitchFamily="18" charset="-128"/>
                <a:ea typeface="UD Digi Kyokasho NK-R" panose="02020400000000000000" pitchFamily="18" charset="-128"/>
              </a:rPr>
              <a:t>診断</a:t>
            </a:r>
            <a:r>
              <a:rPr lang="ja-JP" altLang="en-US" sz="2215" dirty="0">
                <a:latin typeface="UD Digi Kyokasho NK-R" panose="02020400000000000000" pitchFamily="18" charset="-128"/>
                <a:ea typeface="UD Digi Kyokasho NK-R" panose="02020400000000000000" pitchFamily="18" charset="-128"/>
              </a:rPr>
              <a:t>や臨床心理士、児童相談所等の専門機関の</a:t>
            </a:r>
            <a:r>
              <a:rPr lang="ja-JP" altLang="en-US" sz="2215" b="1" dirty="0">
                <a:solidFill>
                  <a:srgbClr val="FF0000"/>
                </a:solidFill>
                <a:latin typeface="UD Digi Kyokasho NK-R" panose="02020400000000000000" pitchFamily="18" charset="-128"/>
                <a:ea typeface="UD Digi Kyokasho NK-R" panose="02020400000000000000" pitchFamily="18" charset="-128"/>
              </a:rPr>
              <a:t>判定</a:t>
            </a:r>
            <a:r>
              <a:rPr lang="ja-JP" altLang="en-US" sz="2215" dirty="0">
                <a:latin typeface="UD Digi Kyokasho NK-R" panose="02020400000000000000" pitchFamily="18" charset="-128"/>
                <a:ea typeface="UD Digi Kyokasho NK-R" panose="02020400000000000000" pitchFamily="18" charset="-128"/>
              </a:rPr>
              <a:t>を受けている児童生徒数（小中学校計）</a:t>
            </a:r>
            <a:endParaRPr lang="ja-JP" altLang="en-US" dirty="0">
              <a:latin typeface="UD Digi Kyokasho NK-R" panose="02020400000000000000" pitchFamily="18" charset="-128"/>
              <a:ea typeface="UD Digi Kyokasho NK-R" panose="02020400000000000000" pitchFamily="18" charset="-128"/>
            </a:endParaRPr>
          </a:p>
        </p:txBody>
      </p:sp>
      <p:sp>
        <p:nvSpPr>
          <p:cNvPr id="22532" name="Rectangle 4"/>
          <p:cNvSpPr>
            <a:spLocks noChangeArrowheads="1"/>
          </p:cNvSpPr>
          <p:nvPr/>
        </p:nvSpPr>
        <p:spPr bwMode="auto">
          <a:xfrm>
            <a:off x="1342294" y="4804810"/>
            <a:ext cx="6314343" cy="484213"/>
          </a:xfrm>
          <a:prstGeom prst="rect">
            <a:avLst/>
          </a:prstGeom>
          <a:solidFill>
            <a:schemeClr val="bg1"/>
          </a:solidFill>
          <a:ln w="9525">
            <a:solidFill>
              <a:schemeClr val="tx1"/>
            </a:solidFill>
            <a:miter lim="800000"/>
            <a:headEnd/>
            <a:tailEnd/>
          </a:ln>
        </p:spPr>
        <p:txBody>
          <a:bodyPr wrap="none" anchor="ctr"/>
          <a:lstStyle/>
          <a:p>
            <a:pPr algn="ctr" defTabSz="844083">
              <a:spcBef>
                <a:spcPct val="20000"/>
              </a:spcBef>
              <a:buClr>
                <a:srgbClr val="E7E6E6"/>
              </a:buClr>
              <a:buSzPct val="75000"/>
            </a:pP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平成</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30</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年度　</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7,859</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名（</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4.85</a:t>
            </a:r>
            <a:r>
              <a:rPr kumimoji="1" lang="ja-JP" altLang="en-US" sz="2585" b="1" dirty="0">
                <a:solidFill>
                  <a:prstClr val="black"/>
                </a:solidFill>
                <a:latin typeface="UD Digi Kyokasho NK-R" panose="02020400000000000000" pitchFamily="18" charset="-128"/>
                <a:ea typeface="UD Digi Kyokasho NK-R" panose="02020400000000000000" pitchFamily="18" charset="-128"/>
              </a:rPr>
              <a:t>％</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a:t>
            </a:r>
          </a:p>
        </p:txBody>
      </p:sp>
      <p:sp>
        <p:nvSpPr>
          <p:cNvPr id="22533" name="Rectangle 5"/>
          <p:cNvSpPr>
            <a:spLocks noChangeArrowheads="1"/>
          </p:cNvSpPr>
          <p:nvPr/>
        </p:nvSpPr>
        <p:spPr bwMode="auto">
          <a:xfrm>
            <a:off x="1326835" y="2181081"/>
            <a:ext cx="6329802" cy="468000"/>
          </a:xfrm>
          <a:prstGeom prst="rect">
            <a:avLst/>
          </a:prstGeom>
          <a:solidFill>
            <a:schemeClr val="bg1"/>
          </a:solidFill>
          <a:ln w="9525">
            <a:solidFill>
              <a:schemeClr val="tx1"/>
            </a:solidFill>
            <a:miter lim="800000"/>
            <a:headEnd/>
            <a:tailEnd/>
          </a:ln>
        </p:spPr>
        <p:txBody>
          <a:bodyPr wrap="none" anchor="ctr"/>
          <a:lstStyle/>
          <a:p>
            <a:pPr algn="ctr" defTabSz="844083">
              <a:spcBef>
                <a:spcPct val="20000"/>
              </a:spcBef>
              <a:buClr>
                <a:srgbClr val="E7E6E6"/>
              </a:buClr>
              <a:buSzPct val="75000"/>
            </a:pP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平成</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15</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年度　　</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836</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名（</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0.43</a:t>
            </a:r>
            <a:r>
              <a:rPr kumimoji="1" lang="ja-JP" altLang="en-US" sz="2585" b="1" dirty="0">
                <a:solidFill>
                  <a:prstClr val="black"/>
                </a:solidFill>
                <a:latin typeface="UD Digi Kyokasho NK-R" panose="02020400000000000000" pitchFamily="18" charset="-128"/>
                <a:ea typeface="UD Digi Kyokasho NK-R" panose="02020400000000000000" pitchFamily="18" charset="-128"/>
              </a:rPr>
              <a:t>％</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a:t>
            </a:r>
          </a:p>
        </p:txBody>
      </p:sp>
      <p:sp>
        <p:nvSpPr>
          <p:cNvPr id="22534" name="AutoShape 6"/>
          <p:cNvSpPr>
            <a:spLocks noChangeArrowheads="1"/>
          </p:cNvSpPr>
          <p:nvPr/>
        </p:nvSpPr>
        <p:spPr bwMode="auto">
          <a:xfrm>
            <a:off x="4068431" y="2674629"/>
            <a:ext cx="707781" cy="310662"/>
          </a:xfrm>
          <a:prstGeom prst="downArrow">
            <a:avLst>
              <a:gd name="adj1" fmla="val 50000"/>
              <a:gd name="adj2" fmla="val 33088"/>
            </a:avLst>
          </a:prstGeom>
          <a:solidFill>
            <a:schemeClr val="tx2"/>
          </a:solidFill>
          <a:ln w="9525">
            <a:noFill/>
            <a:miter lim="800000"/>
            <a:headEnd/>
            <a:tailEnd/>
          </a:ln>
        </p:spPr>
        <p:txBody>
          <a:bodyPr wrap="none" anchor="ctr"/>
          <a:lstStyle/>
          <a:p>
            <a:pPr defTabSz="844083"/>
            <a:endParaRPr kumimoji="1" lang="ja-JP" altLang="en-US" sz="1662" dirty="0">
              <a:solidFill>
                <a:prstClr val="black"/>
              </a:solidFill>
              <a:latin typeface="Calibri" panose="020F0502020204030204"/>
              <a:ea typeface="ＭＳ Ｐゴシック" panose="020B0600070205080204" pitchFamily="50" charset="-128"/>
            </a:endParaRPr>
          </a:p>
        </p:txBody>
      </p:sp>
      <p:sp>
        <p:nvSpPr>
          <p:cNvPr id="22539" name="AutoShape 6"/>
          <p:cNvSpPr>
            <a:spLocks noChangeArrowheads="1"/>
          </p:cNvSpPr>
          <p:nvPr/>
        </p:nvSpPr>
        <p:spPr bwMode="auto">
          <a:xfrm>
            <a:off x="4067908" y="3574648"/>
            <a:ext cx="707781" cy="312127"/>
          </a:xfrm>
          <a:prstGeom prst="downArrow">
            <a:avLst>
              <a:gd name="adj1" fmla="val 50000"/>
              <a:gd name="adj2" fmla="val 33088"/>
            </a:avLst>
          </a:prstGeom>
          <a:solidFill>
            <a:schemeClr val="tx2"/>
          </a:solidFill>
          <a:ln w="9525">
            <a:noFill/>
            <a:miter lim="800000"/>
            <a:headEnd/>
            <a:tailEnd/>
          </a:ln>
        </p:spPr>
        <p:txBody>
          <a:bodyPr wrap="none" anchor="ctr"/>
          <a:lstStyle/>
          <a:p>
            <a:pPr defTabSz="844083"/>
            <a:endParaRPr kumimoji="1" lang="ja-JP" altLang="en-US" sz="1662" dirty="0">
              <a:solidFill>
                <a:prstClr val="black"/>
              </a:solidFill>
              <a:latin typeface="Calibri" panose="020F0502020204030204"/>
              <a:ea typeface="ＭＳ Ｐゴシック" panose="020B0600070205080204" pitchFamily="50" charset="-128"/>
            </a:endParaRPr>
          </a:p>
        </p:txBody>
      </p:sp>
      <p:sp>
        <p:nvSpPr>
          <p:cNvPr id="22540" name="AutoShape 6"/>
          <p:cNvSpPr>
            <a:spLocks noChangeArrowheads="1"/>
          </p:cNvSpPr>
          <p:nvPr/>
        </p:nvSpPr>
        <p:spPr bwMode="auto">
          <a:xfrm>
            <a:off x="4067908" y="4488407"/>
            <a:ext cx="707781" cy="310662"/>
          </a:xfrm>
          <a:prstGeom prst="downArrow">
            <a:avLst>
              <a:gd name="adj1" fmla="val 50000"/>
              <a:gd name="adj2" fmla="val 33088"/>
            </a:avLst>
          </a:prstGeom>
          <a:solidFill>
            <a:schemeClr val="tx2"/>
          </a:solidFill>
          <a:ln w="9525">
            <a:noFill/>
            <a:miter lim="800000"/>
            <a:headEnd/>
            <a:tailEnd/>
          </a:ln>
        </p:spPr>
        <p:txBody>
          <a:bodyPr wrap="none" anchor="ctr"/>
          <a:lstStyle/>
          <a:p>
            <a:pPr defTabSz="844083"/>
            <a:endParaRPr kumimoji="1" lang="ja-JP" altLang="en-US" sz="1662" dirty="0">
              <a:solidFill>
                <a:prstClr val="black"/>
              </a:solidFill>
              <a:latin typeface="Calibri" panose="020F0502020204030204"/>
              <a:ea typeface="ＭＳ Ｐゴシック" panose="020B0600070205080204" pitchFamily="50" charset="-128"/>
            </a:endParaRPr>
          </a:p>
        </p:txBody>
      </p:sp>
      <p:sp>
        <p:nvSpPr>
          <p:cNvPr id="22541" name="AutoShape 6"/>
          <p:cNvSpPr>
            <a:spLocks noChangeArrowheads="1"/>
          </p:cNvSpPr>
          <p:nvPr/>
        </p:nvSpPr>
        <p:spPr bwMode="auto">
          <a:xfrm>
            <a:off x="4067909" y="5388424"/>
            <a:ext cx="707781" cy="310662"/>
          </a:xfrm>
          <a:prstGeom prst="downArrow">
            <a:avLst>
              <a:gd name="adj1" fmla="val 50000"/>
              <a:gd name="adj2" fmla="val 33088"/>
            </a:avLst>
          </a:prstGeom>
          <a:solidFill>
            <a:schemeClr val="tx2"/>
          </a:solidFill>
          <a:ln w="9525">
            <a:noFill/>
            <a:miter lim="800000"/>
            <a:headEnd/>
            <a:tailEnd/>
          </a:ln>
        </p:spPr>
        <p:txBody>
          <a:bodyPr wrap="none" anchor="ctr"/>
          <a:lstStyle/>
          <a:p>
            <a:pPr defTabSz="844083"/>
            <a:endParaRPr kumimoji="1" lang="ja-JP" altLang="en-US" sz="1662" dirty="0">
              <a:solidFill>
                <a:prstClr val="black"/>
              </a:solidFill>
              <a:latin typeface="Calibri" panose="020F0502020204030204"/>
              <a:ea typeface="ＭＳ Ｐゴシック" panose="020B0600070205080204" pitchFamily="50" charset="-128"/>
            </a:endParaRPr>
          </a:p>
        </p:txBody>
      </p:sp>
      <p:sp>
        <p:nvSpPr>
          <p:cNvPr id="14" name="Rectangle 4"/>
          <p:cNvSpPr>
            <a:spLocks noChangeArrowheads="1"/>
          </p:cNvSpPr>
          <p:nvPr/>
        </p:nvSpPr>
        <p:spPr bwMode="auto">
          <a:xfrm>
            <a:off x="1326835" y="5690240"/>
            <a:ext cx="6314343" cy="464526"/>
          </a:xfrm>
          <a:prstGeom prst="rect">
            <a:avLst/>
          </a:prstGeom>
          <a:solidFill>
            <a:schemeClr val="bg1"/>
          </a:solidFill>
          <a:ln w="9525">
            <a:solidFill>
              <a:schemeClr val="tx1"/>
            </a:solidFill>
            <a:miter lim="800000"/>
            <a:headEnd/>
            <a:tailEnd/>
          </a:ln>
        </p:spPr>
        <p:txBody>
          <a:bodyPr wrap="none" anchor="ctr"/>
          <a:lstStyle/>
          <a:p>
            <a:pPr algn="ctr" defTabSz="844083">
              <a:spcBef>
                <a:spcPct val="20000"/>
              </a:spcBef>
              <a:buClr>
                <a:srgbClr val="E7E6E6"/>
              </a:buClr>
              <a:buSzPct val="75000"/>
            </a:pPr>
            <a:r>
              <a:rPr kumimoji="1" lang="ja-JP" altLang="en-US" sz="3323" b="1" dirty="0">
                <a:solidFill>
                  <a:srgbClr val="FF0000"/>
                </a:solidFill>
                <a:latin typeface="UD Digi Kyokasho NK-R" panose="02020400000000000000" pitchFamily="18" charset="-128"/>
                <a:ea typeface="UD Digi Kyokasho NK-R" panose="02020400000000000000" pitchFamily="18" charset="-128"/>
              </a:rPr>
              <a:t>令和元年度　</a:t>
            </a:r>
            <a:r>
              <a:rPr kumimoji="1" lang="en-US" altLang="ja-JP" sz="3323" b="1" dirty="0">
                <a:solidFill>
                  <a:srgbClr val="FF0000"/>
                </a:solidFill>
                <a:latin typeface="UD Digi Kyokasho NK-R" panose="02020400000000000000" pitchFamily="18" charset="-128"/>
                <a:ea typeface="UD Digi Kyokasho NK-R" panose="02020400000000000000" pitchFamily="18" charset="-128"/>
              </a:rPr>
              <a:t>8,405</a:t>
            </a:r>
            <a:r>
              <a:rPr kumimoji="1" lang="ja-JP" altLang="en-US" sz="3323" b="1" dirty="0">
                <a:solidFill>
                  <a:srgbClr val="FF0000"/>
                </a:solidFill>
                <a:latin typeface="UD Digi Kyokasho NK-R" panose="02020400000000000000" pitchFamily="18" charset="-128"/>
                <a:ea typeface="UD Digi Kyokasho NK-R" panose="02020400000000000000" pitchFamily="18" charset="-128"/>
              </a:rPr>
              <a:t>名（</a:t>
            </a:r>
            <a:r>
              <a:rPr kumimoji="1" lang="en-US" altLang="ja-JP" sz="3323" b="1" dirty="0">
                <a:solidFill>
                  <a:srgbClr val="FF0000"/>
                </a:solidFill>
                <a:latin typeface="UD Digi Kyokasho NK-R" panose="02020400000000000000" pitchFamily="18" charset="-128"/>
                <a:ea typeface="UD Digi Kyokasho NK-R" panose="02020400000000000000" pitchFamily="18" charset="-128"/>
              </a:rPr>
              <a:t>5.29</a:t>
            </a:r>
            <a:r>
              <a:rPr kumimoji="1" lang="ja-JP" altLang="en-US" sz="2585" b="1" dirty="0">
                <a:solidFill>
                  <a:srgbClr val="FF0000"/>
                </a:solidFill>
                <a:latin typeface="UD Digi Kyokasho NK-R" panose="02020400000000000000" pitchFamily="18" charset="-128"/>
                <a:ea typeface="UD Digi Kyokasho NK-R" panose="02020400000000000000" pitchFamily="18" charset="-128"/>
              </a:rPr>
              <a:t>％</a:t>
            </a:r>
            <a:r>
              <a:rPr kumimoji="1" lang="ja-JP" altLang="en-US" sz="3323" b="1" dirty="0">
                <a:solidFill>
                  <a:srgbClr val="FF0000"/>
                </a:solidFill>
                <a:latin typeface="UD Digi Kyokasho NK-R" panose="02020400000000000000" pitchFamily="18" charset="-128"/>
                <a:ea typeface="UD Digi Kyokasho NK-R" panose="02020400000000000000" pitchFamily="18" charset="-128"/>
              </a:rPr>
              <a:t>）</a:t>
            </a:r>
          </a:p>
        </p:txBody>
      </p:sp>
      <p:sp>
        <p:nvSpPr>
          <p:cNvPr id="16" name="Rectangle 4"/>
          <p:cNvSpPr>
            <a:spLocks noChangeArrowheads="1"/>
          </p:cNvSpPr>
          <p:nvPr/>
        </p:nvSpPr>
        <p:spPr bwMode="auto">
          <a:xfrm>
            <a:off x="1334564" y="3002469"/>
            <a:ext cx="6314343" cy="464526"/>
          </a:xfrm>
          <a:prstGeom prst="rect">
            <a:avLst/>
          </a:prstGeom>
          <a:solidFill>
            <a:schemeClr val="bg1"/>
          </a:solidFill>
          <a:ln w="9525">
            <a:solidFill>
              <a:schemeClr val="tx1"/>
            </a:solidFill>
            <a:miter lim="800000"/>
            <a:headEnd/>
            <a:tailEnd/>
          </a:ln>
        </p:spPr>
        <p:txBody>
          <a:bodyPr wrap="none" anchor="ctr"/>
          <a:lstStyle/>
          <a:p>
            <a:pPr algn="ctr" defTabSz="844083">
              <a:spcBef>
                <a:spcPct val="20000"/>
              </a:spcBef>
              <a:buClr>
                <a:srgbClr val="E7E6E6"/>
              </a:buClr>
              <a:buSzPct val="75000"/>
            </a:pP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平成</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28</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年度　</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6,907</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名（</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4.10</a:t>
            </a:r>
            <a:r>
              <a:rPr kumimoji="1" lang="ja-JP" altLang="en-US" sz="2585" b="1" dirty="0">
                <a:solidFill>
                  <a:prstClr val="black"/>
                </a:solidFill>
                <a:latin typeface="UD Digi Kyokasho NK-R" panose="02020400000000000000" pitchFamily="18" charset="-128"/>
                <a:ea typeface="UD Digi Kyokasho NK-R" panose="02020400000000000000" pitchFamily="18" charset="-128"/>
              </a:rPr>
              <a:t>％</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a:t>
            </a:r>
          </a:p>
        </p:txBody>
      </p:sp>
      <p:sp>
        <p:nvSpPr>
          <p:cNvPr id="13" name="Rectangle 4"/>
          <p:cNvSpPr>
            <a:spLocks noChangeArrowheads="1"/>
          </p:cNvSpPr>
          <p:nvPr/>
        </p:nvSpPr>
        <p:spPr bwMode="auto">
          <a:xfrm>
            <a:off x="1342294" y="3939067"/>
            <a:ext cx="6314343" cy="464526"/>
          </a:xfrm>
          <a:prstGeom prst="rect">
            <a:avLst/>
          </a:prstGeom>
          <a:solidFill>
            <a:schemeClr val="bg1"/>
          </a:solidFill>
          <a:ln w="9525">
            <a:solidFill>
              <a:schemeClr val="tx1"/>
            </a:solidFill>
            <a:miter lim="800000"/>
            <a:headEnd/>
            <a:tailEnd/>
          </a:ln>
        </p:spPr>
        <p:txBody>
          <a:bodyPr wrap="none" anchor="ctr"/>
          <a:lstStyle/>
          <a:p>
            <a:pPr algn="ctr" defTabSz="844083">
              <a:spcBef>
                <a:spcPct val="20000"/>
              </a:spcBef>
              <a:buClr>
                <a:srgbClr val="E7E6E6"/>
              </a:buClr>
              <a:buSzPct val="75000"/>
            </a:pP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平成</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29</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年度　</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6,980</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名（</a:t>
            </a:r>
            <a:r>
              <a:rPr kumimoji="1" lang="en-US" altLang="ja-JP" sz="3323" b="1" dirty="0">
                <a:solidFill>
                  <a:prstClr val="black"/>
                </a:solidFill>
                <a:latin typeface="UD Digi Kyokasho NK-R" panose="02020400000000000000" pitchFamily="18" charset="-128"/>
                <a:ea typeface="UD Digi Kyokasho NK-R" panose="02020400000000000000" pitchFamily="18" charset="-128"/>
              </a:rPr>
              <a:t>4.24</a:t>
            </a:r>
            <a:r>
              <a:rPr kumimoji="1" lang="ja-JP" altLang="en-US" sz="2585" b="1" dirty="0">
                <a:solidFill>
                  <a:prstClr val="black"/>
                </a:solidFill>
                <a:latin typeface="UD Digi Kyokasho NK-R" panose="02020400000000000000" pitchFamily="18" charset="-128"/>
                <a:ea typeface="UD Digi Kyokasho NK-R" panose="02020400000000000000" pitchFamily="18" charset="-128"/>
              </a:rPr>
              <a:t>％</a:t>
            </a:r>
            <a:r>
              <a:rPr kumimoji="1" lang="ja-JP" altLang="en-US" sz="3323" b="1" dirty="0">
                <a:solidFill>
                  <a:prstClr val="black"/>
                </a:solidFill>
                <a:latin typeface="UD Digi Kyokasho NK-R" panose="02020400000000000000" pitchFamily="18" charset="-128"/>
                <a:ea typeface="UD Digi Kyokasho NK-R" panose="02020400000000000000" pitchFamily="18" charset="-128"/>
              </a:rPr>
              <a:t>）</a:t>
            </a:r>
          </a:p>
        </p:txBody>
      </p:sp>
      <p:sp>
        <p:nvSpPr>
          <p:cNvPr id="17" name="テキスト ボックス 16"/>
          <p:cNvSpPr txBox="1"/>
          <p:nvPr/>
        </p:nvSpPr>
        <p:spPr>
          <a:xfrm>
            <a:off x="1310391" y="6207874"/>
            <a:ext cx="7583251" cy="348109"/>
          </a:xfrm>
          <a:prstGeom prst="rect">
            <a:avLst/>
          </a:prstGeom>
          <a:noFill/>
        </p:spPr>
        <p:txBody>
          <a:bodyPr wrap="square" rtlCol="0">
            <a:spAutoFit/>
          </a:bodyPr>
          <a:lstStyle/>
          <a:p>
            <a:pPr defTabSz="844083"/>
            <a:r>
              <a:rPr kumimoji="1" lang="ja-JP" altLang="en-US" sz="1662" dirty="0">
                <a:solidFill>
                  <a:prstClr val="black"/>
                </a:solidFill>
                <a:latin typeface="UD Digi Kyokasho NK-R" panose="02020400000000000000" pitchFamily="18" charset="-128"/>
                <a:ea typeface="UD Digi Kyokasho NK-R" panose="02020400000000000000" pitchFamily="18" charset="-128"/>
              </a:rPr>
              <a:t>令和元年度　</a:t>
            </a:r>
            <a:r>
              <a:rPr kumimoji="1" lang="ja-JP" altLang="en-US" sz="1662" dirty="0" err="1">
                <a:solidFill>
                  <a:prstClr val="black"/>
                </a:solidFill>
                <a:latin typeface="UD Digi Kyokasho NK-R" panose="02020400000000000000" pitchFamily="18" charset="-128"/>
                <a:ea typeface="UD Digi Kyokasho NK-R" panose="02020400000000000000" pitchFamily="18" charset="-128"/>
              </a:rPr>
              <a:t>発達障がいに</a:t>
            </a:r>
            <a:r>
              <a:rPr kumimoji="1" lang="ja-JP" altLang="en-US" sz="1662" dirty="0">
                <a:solidFill>
                  <a:prstClr val="black"/>
                </a:solidFill>
                <a:latin typeface="UD Digi Kyokasho NK-R" panose="02020400000000000000" pitchFamily="18" charset="-128"/>
                <a:ea typeface="UD Digi Kyokasho NK-R" panose="02020400000000000000" pitchFamily="18" charset="-128"/>
              </a:rPr>
              <a:t>関する実態調査の結果より（長野県調査）</a:t>
            </a:r>
          </a:p>
        </p:txBody>
      </p:sp>
      <p:sp>
        <p:nvSpPr>
          <p:cNvPr id="18" name="正方形/長方形 17"/>
          <p:cNvSpPr/>
          <p:nvPr/>
        </p:nvSpPr>
        <p:spPr>
          <a:xfrm>
            <a:off x="0" y="318714"/>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lang="ja-JP" altLang="en-US" sz="3200" dirty="0">
                <a:latin typeface="UD Digi Kyokasho NK-R" panose="02020400000000000000" pitchFamily="18" charset="-128"/>
                <a:ea typeface="UD Digi Kyokasho NK-R" panose="02020400000000000000" pitchFamily="18" charset="-128"/>
              </a:rPr>
              <a:t>小・中学校における発達障がいのある児童生徒</a:t>
            </a:r>
            <a:endParaRPr kumimoji="1" lang="ja-JP" altLang="en-US" sz="3200" dirty="0">
              <a:latin typeface="ＭＳ Ｐゴシック" pitchFamily="50" charset="-128"/>
            </a:endParaRPr>
          </a:p>
        </p:txBody>
      </p:sp>
      <p:sp>
        <p:nvSpPr>
          <p:cNvPr id="3" name="フッター プレースホルダー 2"/>
          <p:cNvSpPr>
            <a:spLocks noGrp="1"/>
          </p:cNvSpPr>
          <p:nvPr>
            <p:ph type="ftr" sz="quarter" idx="11"/>
          </p:nvPr>
        </p:nvSpPr>
        <p:spPr>
          <a:xfrm>
            <a:off x="5961529" y="6530406"/>
            <a:ext cx="3343338"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186983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nvPr>
        </p:nvGraphicFramePr>
        <p:xfrm>
          <a:off x="-304518" y="1355714"/>
          <a:ext cx="5163672" cy="4554071"/>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220135" y="6148380"/>
            <a:ext cx="7583251" cy="348109"/>
          </a:xfrm>
          <a:prstGeom prst="rect">
            <a:avLst/>
          </a:prstGeom>
          <a:noFill/>
        </p:spPr>
        <p:txBody>
          <a:bodyPr wrap="square" rtlCol="0">
            <a:spAutoFit/>
          </a:bodyPr>
          <a:lstStyle/>
          <a:p>
            <a:pPr defTabSz="844083"/>
            <a:r>
              <a:rPr kumimoji="1" lang="ja-JP" altLang="en-US" sz="1662" dirty="0">
                <a:solidFill>
                  <a:prstClr val="black"/>
                </a:solidFill>
                <a:latin typeface="UD デジタル 教科書体 NK-R" panose="02020400000000000000" pitchFamily="18" charset="-128"/>
                <a:ea typeface="UD デジタル 教科書体 NK-R" panose="02020400000000000000" pitchFamily="18" charset="-128"/>
              </a:rPr>
              <a:t>令和元年度　</a:t>
            </a:r>
            <a:r>
              <a:rPr kumimoji="1" lang="ja-JP" altLang="en-US" sz="1662" dirty="0" err="1">
                <a:solidFill>
                  <a:prstClr val="black"/>
                </a:solidFill>
                <a:latin typeface="UD デジタル 教科書体 NK-R" panose="02020400000000000000" pitchFamily="18" charset="-128"/>
                <a:ea typeface="UD デジタル 教科書体 NK-R" panose="02020400000000000000" pitchFamily="18" charset="-128"/>
              </a:rPr>
              <a:t>発達障がいに</a:t>
            </a:r>
            <a:r>
              <a:rPr kumimoji="1" lang="ja-JP" altLang="en-US" sz="1662" dirty="0">
                <a:solidFill>
                  <a:prstClr val="black"/>
                </a:solidFill>
                <a:latin typeface="UD デジタル 教科書体 NK-R" panose="02020400000000000000" pitchFamily="18" charset="-128"/>
                <a:ea typeface="UD デジタル 教科書体 NK-R" panose="02020400000000000000" pitchFamily="18" charset="-128"/>
              </a:rPr>
              <a:t>関する実態調査の結果より（長野県調査）</a:t>
            </a:r>
          </a:p>
        </p:txBody>
      </p:sp>
      <p:graphicFrame>
        <p:nvGraphicFramePr>
          <p:cNvPr id="6" name="グラフ 5"/>
          <p:cNvGraphicFramePr>
            <a:graphicFrameLocks/>
          </p:cNvGraphicFramePr>
          <p:nvPr/>
        </p:nvGraphicFramePr>
        <p:xfrm>
          <a:off x="4096057" y="1007280"/>
          <a:ext cx="5316884" cy="5203126"/>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1" y="291578"/>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kumimoji="1" lang="ja-JP" altLang="en-US" sz="3200" dirty="0">
                <a:latin typeface="ＭＳ Ｐゴシック" pitchFamily="50" charset="-128"/>
              </a:rPr>
              <a:t>       </a:t>
            </a:r>
            <a:r>
              <a:rPr kumimoji="1" lang="ja-JP" altLang="en-US" sz="3200" dirty="0" err="1">
                <a:latin typeface="ＭＳ Ｐゴシック" pitchFamily="50" charset="-128"/>
              </a:rPr>
              <a:t>発達障がい</a:t>
            </a:r>
            <a:r>
              <a:rPr kumimoji="1" lang="ja-JP" altLang="en-US" sz="3200" dirty="0">
                <a:latin typeface="ＭＳ Ｐゴシック" pitchFamily="50" charset="-128"/>
              </a:rPr>
              <a:t>等の診断のある児童の在籍先</a:t>
            </a:r>
          </a:p>
        </p:txBody>
      </p:sp>
      <p:sp>
        <p:nvSpPr>
          <p:cNvPr id="2" name="フッター プレースホルダー 1"/>
          <p:cNvSpPr>
            <a:spLocks noGrp="1"/>
          </p:cNvSpPr>
          <p:nvPr>
            <p:ph type="ftr" sz="quarter" idx="11"/>
          </p:nvPr>
        </p:nvSpPr>
        <p:spPr>
          <a:xfrm>
            <a:off x="6060141" y="6537062"/>
            <a:ext cx="3352800"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58701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394672591"/>
              </p:ext>
            </p:extLst>
          </p:nvPr>
        </p:nvGraphicFramePr>
        <p:xfrm>
          <a:off x="-232474" y="909457"/>
          <a:ext cx="9052946" cy="5974597"/>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0" y="29805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小学校　特別支援学級の推移</a:t>
            </a:r>
          </a:p>
        </p:txBody>
      </p:sp>
      <p:sp>
        <p:nvSpPr>
          <p:cNvPr id="3" name="フッター プレースホルダー 2"/>
          <p:cNvSpPr>
            <a:spLocks noGrp="1"/>
          </p:cNvSpPr>
          <p:nvPr>
            <p:ph type="ftr" sz="quarter" idx="11"/>
          </p:nvPr>
        </p:nvSpPr>
        <p:spPr>
          <a:xfrm>
            <a:off x="5836024" y="6492875"/>
            <a:ext cx="3561977"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41414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テキスト ボックス 3"/>
          <p:cNvSpPr txBox="1">
            <a:spLocks noChangeArrowheads="1"/>
          </p:cNvSpPr>
          <p:nvPr/>
        </p:nvSpPr>
        <p:spPr bwMode="auto">
          <a:xfrm>
            <a:off x="3826109" y="3487674"/>
            <a:ext cx="5903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3200" dirty="0">
                <a:latin typeface="UD デジタル 教科書体 NK-R" panose="02020400000000000000" pitchFamily="18" charset="-128"/>
                <a:ea typeface="UD デジタル 教科書体 NK-R" panose="02020400000000000000" pitchFamily="18" charset="-128"/>
              </a:rPr>
              <a:t>長野県教育委員会事務局</a:t>
            </a:r>
            <a:endParaRPr lang="en-US" altLang="ja-JP" sz="3200" dirty="0">
              <a:latin typeface="UD デジタル 教科書体 NK-R" panose="02020400000000000000" pitchFamily="18" charset="-128"/>
              <a:ea typeface="UD デジタル 教科書体 NK-R" panose="02020400000000000000" pitchFamily="18" charset="-128"/>
            </a:endParaRPr>
          </a:p>
          <a:p>
            <a:pPr algn="ctr" eaLnBrk="1" hangingPunct="1"/>
            <a:r>
              <a:rPr lang="ja-JP" altLang="en-US" sz="3200" dirty="0">
                <a:latin typeface="UD デジタル 教科書体 NK-R" panose="02020400000000000000" pitchFamily="18" charset="-128"/>
                <a:ea typeface="UD デジタル 教科書体 NK-R" panose="02020400000000000000" pitchFamily="18" charset="-128"/>
              </a:rPr>
              <a:t>特別支援教育課</a:t>
            </a:r>
          </a:p>
        </p:txBody>
      </p:sp>
      <p:sp>
        <p:nvSpPr>
          <p:cNvPr id="6" name="Rectangle 5"/>
          <p:cNvSpPr txBox="1">
            <a:spLocks noChangeArrowheads="1"/>
          </p:cNvSpPr>
          <p:nvPr/>
        </p:nvSpPr>
        <p:spPr bwMode="auto">
          <a:xfrm>
            <a:off x="491565" y="699945"/>
            <a:ext cx="8382000" cy="87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62500" lnSpcReduction="200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l" eaLnBrk="1" fontAlgn="auto" hangingPunct="1">
              <a:spcAft>
                <a:spcPts val="0"/>
              </a:spcAft>
              <a:defRPr/>
            </a:pPr>
            <a:endParaRPr lang="en-US" altLang="ja-JP" sz="4800" dirty="0">
              <a:solidFill>
                <a:srgbClr val="002060"/>
              </a:solidFill>
              <a:latin typeface="UD デジタル 教科書体 NK-R" panose="02020400000000000000" pitchFamily="18" charset="-128"/>
              <a:ea typeface="UD デジタル 教科書体 NK-R" panose="02020400000000000000" pitchFamily="18" charset="-128"/>
            </a:endParaRPr>
          </a:p>
          <a:p>
            <a:pPr eaLnBrk="1" fontAlgn="auto" hangingPunct="1">
              <a:spcAft>
                <a:spcPts val="0"/>
              </a:spcAft>
              <a:defRPr/>
            </a:pPr>
            <a:r>
              <a:rPr lang="ja-JP" altLang="en-US" sz="4800" dirty="0">
                <a:solidFill>
                  <a:srgbClr val="002060"/>
                </a:solidFill>
                <a:latin typeface="UD デジタル 教科書体 NK-R" panose="02020400000000000000" pitchFamily="18" charset="-128"/>
                <a:ea typeface="UD デジタル 教科書体 NK-R" panose="02020400000000000000" pitchFamily="18" charset="-128"/>
              </a:rPr>
              <a:t>適切な学びの場のガイドライン　研修</a:t>
            </a:r>
            <a:r>
              <a:rPr lang="ja-JP" altLang="en-US" sz="4800" dirty="0" smtClean="0">
                <a:solidFill>
                  <a:srgbClr val="002060"/>
                </a:solidFill>
                <a:latin typeface="UD デジタル 教科書体 NK-R" panose="02020400000000000000" pitchFamily="18" charset="-128"/>
                <a:ea typeface="UD デジタル 教科書体 NK-R" panose="02020400000000000000" pitchFamily="18" charset="-128"/>
              </a:rPr>
              <a:t>資料</a:t>
            </a:r>
            <a:endParaRPr lang="en-US" altLang="ja-JP" sz="4800" dirty="0">
              <a:solidFill>
                <a:srgbClr val="002060"/>
              </a:solidFill>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498" y="1578089"/>
            <a:ext cx="3793067" cy="3700348"/>
          </a:xfrm>
          <a:prstGeom prst="rect">
            <a:avLst/>
          </a:prstGeom>
        </p:spPr>
      </p:pic>
      <p:sp>
        <p:nvSpPr>
          <p:cNvPr id="5" name="フッター プレースホルダー 4"/>
          <p:cNvSpPr>
            <a:spLocks noGrp="1"/>
          </p:cNvSpPr>
          <p:nvPr>
            <p:ph type="ftr" sz="quarter" idx="11"/>
          </p:nvPr>
        </p:nvSpPr>
        <p:spPr>
          <a:xfrm>
            <a:off x="5988423" y="6538912"/>
            <a:ext cx="3241738" cy="365125"/>
          </a:xfrm>
        </p:spPr>
        <p:txBody>
          <a:bodyPr/>
          <a:lstStyle/>
          <a:p>
            <a:pPr>
              <a:defRPr/>
            </a:pPr>
            <a:r>
              <a:rPr lang="zh-TW" altLang="en-US" dirty="0"/>
              <a:t>長野県教育委員会事務局特別支援教育課</a:t>
            </a:r>
            <a:endParaRPr lang="en-US" altLang="ja-JP" dirty="0"/>
          </a:p>
        </p:txBody>
      </p:sp>
      <p:sp>
        <p:nvSpPr>
          <p:cNvPr id="7" name="Rectangle 5"/>
          <p:cNvSpPr txBox="1">
            <a:spLocks noChangeArrowheads="1"/>
          </p:cNvSpPr>
          <p:nvPr/>
        </p:nvSpPr>
        <p:spPr bwMode="auto">
          <a:xfrm>
            <a:off x="3058918" y="6099840"/>
            <a:ext cx="2415758" cy="87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l" eaLnBrk="1" fontAlgn="auto" hangingPunct="1">
              <a:spcAft>
                <a:spcPts val="0"/>
              </a:spcAft>
              <a:defRPr/>
            </a:pPr>
            <a:r>
              <a:rPr lang="ja-JP" altLang="en-US" sz="2400" dirty="0" smtClean="0">
                <a:solidFill>
                  <a:srgbClr val="002060"/>
                </a:solidFill>
                <a:latin typeface="UD デジタル 教科書体 NK-R" panose="02020400000000000000" pitchFamily="18" charset="-128"/>
                <a:ea typeface="UD デジタル 教科書体 NK-R" panose="02020400000000000000" pitchFamily="18" charset="-128"/>
              </a:rPr>
              <a:t>令和２年１２月版</a:t>
            </a:r>
            <a:endParaRPr lang="en-US" altLang="ja-JP" sz="2400" dirty="0">
              <a:solidFill>
                <a:srgbClr val="00206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00301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2589829114"/>
              </p:ext>
            </p:extLst>
          </p:nvPr>
        </p:nvGraphicFramePr>
        <p:xfrm>
          <a:off x="0" y="966790"/>
          <a:ext cx="9144000" cy="575468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0" y="29964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中学校　特別支援学級の推移</a:t>
            </a:r>
          </a:p>
        </p:txBody>
      </p:sp>
      <p:sp>
        <p:nvSpPr>
          <p:cNvPr id="2" name="フッター プレースホルダー 1"/>
          <p:cNvSpPr>
            <a:spLocks noGrp="1"/>
          </p:cNvSpPr>
          <p:nvPr>
            <p:ph type="ftr" sz="quarter" idx="11"/>
          </p:nvPr>
        </p:nvSpPr>
        <p:spPr>
          <a:xfrm>
            <a:off x="5719482" y="6492875"/>
            <a:ext cx="3424518"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35362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833815972"/>
              </p:ext>
            </p:extLst>
          </p:nvPr>
        </p:nvGraphicFramePr>
        <p:xfrm>
          <a:off x="90488" y="1268760"/>
          <a:ext cx="8946008" cy="5472607"/>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8508" y="221053"/>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a:latin typeface="ＭＳ Ｐゴシック" pitchFamily="50" charset="-128"/>
              </a:rPr>
              <a:t>自閉症・情緒障害特別支援学級　在籍率</a:t>
            </a:r>
            <a:endParaRPr kumimoji="1" lang="ja-JP" altLang="en-US" sz="3200" dirty="0">
              <a:latin typeface="ＭＳ Ｐゴシック" pitchFamily="50" charset="-128"/>
            </a:endParaRPr>
          </a:p>
        </p:txBody>
      </p:sp>
      <p:sp>
        <p:nvSpPr>
          <p:cNvPr id="3" name="フッター プレースホルダー 2"/>
          <p:cNvSpPr>
            <a:spLocks noGrp="1"/>
          </p:cNvSpPr>
          <p:nvPr>
            <p:ph type="ftr" sz="quarter" idx="11"/>
          </p:nvPr>
        </p:nvSpPr>
        <p:spPr>
          <a:xfrm>
            <a:off x="5934635" y="6558804"/>
            <a:ext cx="3429499"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41442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1450" y="1748588"/>
            <a:ext cx="8801100" cy="4058653"/>
          </a:xfrm>
          <a:prstGeom prst="roundRect">
            <a:avLst>
              <a:gd name="adj" fmla="val 8092"/>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r>
              <a:rPr lang="ja-JP" altLang="en-US" sz="4400" b="1" dirty="0">
                <a:solidFill>
                  <a:schemeClr val="tx1"/>
                </a:solidFill>
                <a:latin typeface="UD Digi Kyokasho NK-R" panose="02020400000000000000" pitchFamily="18" charset="-128"/>
                <a:ea typeface="UD Digi Kyokasho NK-R" panose="02020400000000000000" pitchFamily="18" charset="-128"/>
              </a:rPr>
              <a:t>小学校　３</a:t>
            </a:r>
            <a:r>
              <a:rPr lang="en-US" altLang="ja-JP" sz="4400" b="1" dirty="0">
                <a:solidFill>
                  <a:schemeClr val="tx1"/>
                </a:solidFill>
                <a:latin typeface="UD Digi Kyokasho NK-R" panose="02020400000000000000" pitchFamily="18" charset="-128"/>
                <a:ea typeface="UD Digi Kyokasho NK-R" panose="02020400000000000000" pitchFamily="18" charset="-128"/>
              </a:rPr>
              <a:t>.</a:t>
            </a:r>
            <a:r>
              <a:rPr lang="ja-JP" altLang="en-US" sz="4400" b="1" dirty="0">
                <a:solidFill>
                  <a:schemeClr val="tx1"/>
                </a:solidFill>
                <a:latin typeface="UD Digi Kyokasho NK-R" panose="02020400000000000000" pitchFamily="18" charset="-128"/>
                <a:ea typeface="UD Digi Kyokasho NK-R" panose="02020400000000000000" pitchFamily="18" charset="-128"/>
              </a:rPr>
              <a:t>１７％　（全国３位）　　　</a:t>
            </a:r>
            <a:endParaRPr lang="en-US" altLang="ja-JP" sz="4400" b="1" dirty="0">
              <a:solidFill>
                <a:schemeClr val="tx1"/>
              </a:solidFill>
              <a:latin typeface="UD Digi Kyokasho NK-R" panose="02020400000000000000" pitchFamily="18" charset="-128"/>
              <a:ea typeface="UD Digi Kyokasho NK-R" panose="02020400000000000000" pitchFamily="18" charset="-128"/>
            </a:endParaRPr>
          </a:p>
          <a:p>
            <a:r>
              <a:rPr lang="ja-JP" altLang="en-US" sz="3200" b="1" dirty="0">
                <a:solidFill>
                  <a:schemeClr val="tx1"/>
                </a:solidFill>
                <a:latin typeface="UD Digi Kyokasho NK-R" panose="02020400000000000000" pitchFamily="18" charset="-128"/>
                <a:ea typeface="UD Digi Kyokasho NK-R" panose="02020400000000000000" pitchFamily="18" charset="-128"/>
              </a:rPr>
              <a:t>　　　　　　　　　　　</a:t>
            </a:r>
            <a:r>
              <a:rPr lang="en-US" altLang="ja-JP" sz="3200" b="1" dirty="0">
                <a:solidFill>
                  <a:schemeClr val="tx1"/>
                </a:solidFill>
                <a:latin typeface="UD Digi Kyokasho NK-R" panose="02020400000000000000" pitchFamily="18" charset="-128"/>
                <a:ea typeface="UD Digi Kyokasho NK-R" panose="02020400000000000000" pitchFamily="18" charset="-128"/>
              </a:rPr>
              <a:t>※</a:t>
            </a:r>
            <a:r>
              <a:rPr lang="ja-JP" altLang="en-US" sz="3200" b="1" dirty="0">
                <a:solidFill>
                  <a:schemeClr val="tx1"/>
                </a:solidFill>
                <a:latin typeface="UD Digi Kyokasho NK-R" panose="02020400000000000000" pitchFamily="18" charset="-128"/>
                <a:ea typeface="UD Digi Kyokasho NK-R" panose="02020400000000000000" pitchFamily="18" charset="-128"/>
              </a:rPr>
              <a:t>　全国（</a:t>
            </a:r>
            <a:r>
              <a:rPr lang="en-US" altLang="ja-JP" sz="3200" b="1" dirty="0">
                <a:solidFill>
                  <a:schemeClr val="tx1"/>
                </a:solidFill>
                <a:latin typeface="UD Digi Kyokasho NK-R" panose="02020400000000000000" pitchFamily="18" charset="-128"/>
                <a:ea typeface="UD Digi Kyokasho NK-R" panose="02020400000000000000" pitchFamily="18" charset="-128"/>
              </a:rPr>
              <a:t>1.</a:t>
            </a:r>
            <a:r>
              <a:rPr lang="ja-JP" altLang="en-US" sz="3200" b="1" dirty="0">
                <a:solidFill>
                  <a:schemeClr val="tx1"/>
                </a:solidFill>
                <a:latin typeface="UD Digi Kyokasho NK-R" panose="02020400000000000000" pitchFamily="18" charset="-128"/>
                <a:ea typeface="UD Digi Kyokasho NK-R" panose="02020400000000000000" pitchFamily="18" charset="-128"/>
              </a:rPr>
              <a:t>５９</a:t>
            </a:r>
            <a:r>
              <a:rPr lang="en-US" altLang="ja-JP" sz="3200" b="1" dirty="0">
                <a:solidFill>
                  <a:schemeClr val="tx1"/>
                </a:solidFill>
                <a:latin typeface="UD Digi Kyokasho NK-R" panose="02020400000000000000" pitchFamily="18" charset="-128"/>
                <a:ea typeface="UD Digi Kyokasho NK-R" panose="02020400000000000000" pitchFamily="18" charset="-128"/>
              </a:rPr>
              <a:t>%</a:t>
            </a:r>
            <a:r>
              <a:rPr lang="ja-JP" altLang="en-US" sz="3200" b="1" dirty="0">
                <a:solidFill>
                  <a:schemeClr val="tx1"/>
                </a:solidFill>
                <a:latin typeface="UD Digi Kyokasho NK-R" panose="02020400000000000000" pitchFamily="18" charset="-128"/>
                <a:ea typeface="UD Digi Kyokasho NK-R" panose="02020400000000000000" pitchFamily="18" charset="-128"/>
              </a:rPr>
              <a:t>）</a:t>
            </a:r>
            <a:endParaRPr lang="en-US" altLang="ja-JP" sz="3200" b="1" dirty="0">
              <a:solidFill>
                <a:schemeClr val="tx1"/>
              </a:solidFill>
              <a:latin typeface="UD Digi Kyokasho NK-R" panose="02020400000000000000" pitchFamily="18" charset="-128"/>
              <a:ea typeface="UD Digi Kyokasho NK-R" panose="02020400000000000000" pitchFamily="18" charset="-128"/>
            </a:endParaRPr>
          </a:p>
          <a:p>
            <a:pPr lvl="0"/>
            <a:endParaRPr lang="en-US" altLang="ja-JP" sz="4400" b="1" dirty="0">
              <a:solidFill>
                <a:srgbClr val="FF0000"/>
              </a:solidFill>
              <a:latin typeface="UD Digi Kyokasho NK-R" panose="02020400000000000000" pitchFamily="18" charset="-128"/>
              <a:ea typeface="UD Digi Kyokasho NK-R" panose="02020400000000000000" pitchFamily="18" charset="-128"/>
            </a:endParaRPr>
          </a:p>
          <a:p>
            <a:pPr lvl="0"/>
            <a:r>
              <a:rPr lang="ja-JP" altLang="en-US" sz="4400" b="1" dirty="0">
                <a:solidFill>
                  <a:schemeClr val="tx1"/>
                </a:solidFill>
                <a:latin typeface="UD Digi Kyokasho NK-R" panose="02020400000000000000" pitchFamily="18" charset="-128"/>
                <a:ea typeface="UD Digi Kyokasho NK-R" panose="02020400000000000000" pitchFamily="18" charset="-128"/>
              </a:rPr>
              <a:t>中学校　３</a:t>
            </a:r>
            <a:r>
              <a:rPr lang="en-US" altLang="ja-JP" sz="4400" b="1" dirty="0">
                <a:solidFill>
                  <a:schemeClr val="tx1"/>
                </a:solidFill>
                <a:latin typeface="UD Digi Kyokasho NK-R" panose="02020400000000000000" pitchFamily="18" charset="-128"/>
                <a:ea typeface="UD Digi Kyokasho NK-R" panose="02020400000000000000" pitchFamily="18" charset="-128"/>
              </a:rPr>
              <a:t>.16</a:t>
            </a:r>
            <a:r>
              <a:rPr lang="ja-JP" altLang="en-US" sz="4400" b="1" dirty="0">
                <a:solidFill>
                  <a:schemeClr val="tx1"/>
                </a:solidFill>
                <a:latin typeface="UD Digi Kyokasho NK-R" panose="02020400000000000000" pitchFamily="18" charset="-128"/>
                <a:ea typeface="UD Digi Kyokasho NK-R" panose="02020400000000000000" pitchFamily="18" charset="-128"/>
              </a:rPr>
              <a:t>％　（全国１位）</a:t>
            </a:r>
            <a:endParaRPr lang="en-US" altLang="ja-JP" sz="4400" b="1" dirty="0">
              <a:solidFill>
                <a:schemeClr val="tx1"/>
              </a:solidFill>
              <a:latin typeface="UD Digi Kyokasho NK-R" panose="02020400000000000000" pitchFamily="18" charset="-128"/>
              <a:ea typeface="UD Digi Kyokasho NK-R" panose="02020400000000000000" pitchFamily="18" charset="-128"/>
            </a:endParaRPr>
          </a:p>
          <a:p>
            <a:pPr lvl="0"/>
            <a:r>
              <a:rPr lang="ja-JP" altLang="en-US" sz="4400" b="1" dirty="0">
                <a:solidFill>
                  <a:schemeClr val="tx1"/>
                </a:solidFill>
                <a:latin typeface="UD Digi Kyokasho NK-R" panose="02020400000000000000" pitchFamily="18" charset="-128"/>
                <a:ea typeface="UD Digi Kyokasho NK-R" panose="02020400000000000000" pitchFamily="18" charset="-128"/>
              </a:rPr>
              <a:t>　　　　　　　　</a:t>
            </a:r>
            <a:r>
              <a:rPr lang="en-US" altLang="ja-JP" sz="3200" b="1" dirty="0">
                <a:solidFill>
                  <a:schemeClr val="tx1"/>
                </a:solidFill>
                <a:latin typeface="UD Digi Kyokasho NK-R" panose="02020400000000000000" pitchFamily="18" charset="-128"/>
                <a:ea typeface="UD Digi Kyokasho NK-R" panose="02020400000000000000" pitchFamily="18" charset="-128"/>
              </a:rPr>
              <a:t>※</a:t>
            </a:r>
            <a:r>
              <a:rPr lang="ja-JP" altLang="en-US" sz="3200" b="1" dirty="0">
                <a:solidFill>
                  <a:schemeClr val="tx1"/>
                </a:solidFill>
                <a:latin typeface="UD Digi Kyokasho NK-R" panose="02020400000000000000" pitchFamily="18" charset="-128"/>
                <a:ea typeface="UD Digi Kyokasho NK-R" panose="02020400000000000000" pitchFamily="18" charset="-128"/>
              </a:rPr>
              <a:t>　全国（</a:t>
            </a:r>
            <a:r>
              <a:rPr lang="en-US" altLang="ja-JP" sz="3200" b="1" dirty="0">
                <a:solidFill>
                  <a:schemeClr val="tx1"/>
                </a:solidFill>
                <a:latin typeface="UD Digi Kyokasho NK-R" panose="02020400000000000000" pitchFamily="18" charset="-128"/>
                <a:ea typeface="UD Digi Kyokasho NK-R" panose="02020400000000000000" pitchFamily="18" charset="-128"/>
              </a:rPr>
              <a:t>1.21%</a:t>
            </a:r>
            <a:r>
              <a:rPr lang="ja-JP" altLang="en-US" sz="3200" b="1" dirty="0">
                <a:solidFill>
                  <a:schemeClr val="tx1"/>
                </a:solidFill>
                <a:latin typeface="UD Digi Kyokasho NK-R" panose="02020400000000000000" pitchFamily="18" charset="-128"/>
                <a:ea typeface="UD Digi Kyokasho NK-R" panose="02020400000000000000" pitchFamily="18" charset="-128"/>
              </a:rPr>
              <a:t>）</a:t>
            </a:r>
            <a:endParaRPr lang="en-US" altLang="ja-JP" sz="3200" b="1" dirty="0">
              <a:solidFill>
                <a:schemeClr val="tx1"/>
              </a:solidFill>
              <a:latin typeface="UD Digi Kyokasho NK-R" panose="02020400000000000000" pitchFamily="18" charset="-128"/>
              <a:ea typeface="UD Digi Kyokasho NK-R" panose="02020400000000000000" pitchFamily="18" charset="-128"/>
            </a:endParaRPr>
          </a:p>
        </p:txBody>
      </p:sp>
      <p:sp>
        <p:nvSpPr>
          <p:cNvPr id="2" name="テキスト ボックス 1"/>
          <p:cNvSpPr txBox="1"/>
          <p:nvPr/>
        </p:nvSpPr>
        <p:spPr bwMode="auto">
          <a:xfrm>
            <a:off x="5399047" y="5382509"/>
            <a:ext cx="519764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lnSpc>
                <a:spcPct val="90000"/>
              </a:lnSpc>
              <a:spcBef>
                <a:spcPct val="20000"/>
              </a:spcBef>
              <a:buFont typeface="Wingdings" pitchFamily="2" charset="2"/>
              <a:buNone/>
            </a:pPr>
            <a:r>
              <a:rPr lang="ja-JP" altLang="en-US" sz="2400" dirty="0">
                <a:latin typeface="ＭＳ Ｐゴシック" pitchFamily="50" charset="-128"/>
              </a:rPr>
              <a:t>令和元</a:t>
            </a:r>
            <a:r>
              <a:rPr kumimoji="1" lang="ja-JP" altLang="en-US" sz="2400" dirty="0">
                <a:latin typeface="ＭＳ Ｐゴシック" pitchFamily="50" charset="-128"/>
                <a:ea typeface="ＭＳ Ｐゴシック" pitchFamily="50" charset="-128"/>
              </a:rPr>
              <a:t>年度調査（文科省）</a:t>
            </a:r>
          </a:p>
        </p:txBody>
      </p:sp>
      <p:sp>
        <p:nvSpPr>
          <p:cNvPr id="6" name="正方形/長方形 5"/>
          <p:cNvSpPr/>
          <p:nvPr/>
        </p:nvSpPr>
        <p:spPr>
          <a:xfrm>
            <a:off x="0" y="276543"/>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a:latin typeface="ＭＳ Ｐゴシック" pitchFamily="50" charset="-128"/>
              </a:rPr>
              <a:t>自・情障学級の在籍率</a:t>
            </a:r>
            <a:endParaRPr kumimoji="1" lang="ja-JP" altLang="en-US" sz="3200" dirty="0">
              <a:latin typeface="ＭＳ Ｐゴシック" pitchFamily="50" charset="-128"/>
            </a:endParaRPr>
          </a:p>
        </p:txBody>
      </p:sp>
      <p:sp>
        <p:nvSpPr>
          <p:cNvPr id="3" name="フッター プレースホルダー 2"/>
          <p:cNvSpPr>
            <a:spLocks noGrp="1"/>
          </p:cNvSpPr>
          <p:nvPr>
            <p:ph type="ftr" sz="quarter" idx="11"/>
          </p:nvPr>
        </p:nvSpPr>
        <p:spPr>
          <a:xfrm>
            <a:off x="5568696" y="6485320"/>
            <a:ext cx="3876972"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368299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6"/>
          <p:cNvGraphicFramePr>
            <a:graphicFrameLocks/>
          </p:cNvGraphicFramePr>
          <p:nvPr/>
        </p:nvGraphicFramePr>
        <p:xfrm>
          <a:off x="468313" y="1738312"/>
          <a:ext cx="7788776" cy="4800603"/>
        </p:xfrm>
        <a:graphic>
          <a:graphicData uri="http://schemas.openxmlformats.org/drawingml/2006/chart">
            <c:chart xmlns:c="http://schemas.openxmlformats.org/drawingml/2006/chart" xmlns:r="http://schemas.openxmlformats.org/officeDocument/2006/relationships" r:id="rId3"/>
          </a:graphicData>
        </a:graphic>
      </p:graphicFrame>
      <p:sp>
        <p:nvSpPr>
          <p:cNvPr id="4" name="角丸四角形吹き出し 3"/>
          <p:cNvSpPr/>
          <p:nvPr/>
        </p:nvSpPr>
        <p:spPr>
          <a:xfrm>
            <a:off x="7486650" y="4434389"/>
            <a:ext cx="1152525" cy="503237"/>
          </a:xfrm>
          <a:prstGeom prst="wedgeRoundRectCallout">
            <a:avLst>
              <a:gd name="adj1" fmla="val -23494"/>
              <a:gd name="adj2" fmla="val -16890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2400" dirty="0">
                <a:solidFill>
                  <a:srgbClr val="0000CC"/>
                </a:solidFill>
              </a:rPr>
              <a:t>全国</a:t>
            </a:r>
            <a:endParaRPr lang="ja-JP" sz="2400" dirty="0">
              <a:solidFill>
                <a:srgbClr val="0000CC"/>
              </a:solidFill>
            </a:endParaRPr>
          </a:p>
        </p:txBody>
      </p:sp>
      <p:sp>
        <p:nvSpPr>
          <p:cNvPr id="6" name="角丸四角形吹き出し 5"/>
          <p:cNvSpPr/>
          <p:nvPr/>
        </p:nvSpPr>
        <p:spPr>
          <a:xfrm>
            <a:off x="7254080" y="1304131"/>
            <a:ext cx="1617663" cy="503237"/>
          </a:xfrm>
          <a:prstGeom prst="wedgeRoundRectCallout">
            <a:avLst>
              <a:gd name="adj1" fmla="val 11990"/>
              <a:gd name="adj2" fmla="val 7927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2400" dirty="0">
                <a:solidFill>
                  <a:srgbClr val="0000CC"/>
                </a:solidFill>
              </a:rPr>
              <a:t>長野県</a:t>
            </a:r>
            <a:endParaRPr lang="ja-JP" sz="2400" dirty="0">
              <a:solidFill>
                <a:srgbClr val="0000CC"/>
              </a:solidFill>
            </a:endParaRPr>
          </a:p>
        </p:txBody>
      </p:sp>
      <p:sp>
        <p:nvSpPr>
          <p:cNvPr id="7" name="角丸四角形 6"/>
          <p:cNvSpPr/>
          <p:nvPr/>
        </p:nvSpPr>
        <p:spPr>
          <a:xfrm>
            <a:off x="5110843" y="1959428"/>
            <a:ext cx="1485900" cy="4396925"/>
          </a:xfrm>
          <a:prstGeom prst="round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150113"/>
            <a:ext cx="9144000" cy="97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a:latin typeface="ＭＳ Ｐゴシック" pitchFamily="50" charset="-128"/>
              </a:rPr>
              <a:t>平成２０年度小学１年生（</a:t>
            </a:r>
            <a:r>
              <a:rPr kumimoji="1" lang="en-US" altLang="ja-JP" sz="3200">
                <a:latin typeface="ＭＳ Ｐゴシック" pitchFamily="50" charset="-128"/>
              </a:rPr>
              <a:t>H</a:t>
            </a:r>
            <a:r>
              <a:rPr kumimoji="1" lang="ja-JP" altLang="en-US" sz="3200">
                <a:latin typeface="ＭＳ Ｐゴシック" pitchFamily="50" charset="-128"/>
              </a:rPr>
              <a:t>２８中学卒業生）の</a:t>
            </a:r>
            <a:br>
              <a:rPr kumimoji="1" lang="ja-JP" altLang="en-US" sz="3200">
                <a:latin typeface="ＭＳ Ｐゴシック" pitchFamily="50" charset="-128"/>
              </a:rPr>
            </a:br>
            <a:r>
              <a:rPr kumimoji="1" lang="ja-JP" altLang="en-US" sz="3200">
                <a:latin typeface="ＭＳ Ｐゴシック" pitchFamily="50" charset="-128"/>
              </a:rPr>
              <a:t>特別支援学級在籍者数の推移</a:t>
            </a:r>
            <a:endParaRPr kumimoji="1" lang="ja-JP" altLang="en-US" sz="3200" dirty="0">
              <a:latin typeface="ＭＳ Ｐゴシック" pitchFamily="50" charset="-128"/>
            </a:endParaRPr>
          </a:p>
        </p:txBody>
      </p:sp>
      <p:sp>
        <p:nvSpPr>
          <p:cNvPr id="5" name="フッター プレースホルダー 4"/>
          <p:cNvSpPr>
            <a:spLocks noGrp="1"/>
          </p:cNvSpPr>
          <p:nvPr>
            <p:ph type="ftr" sz="quarter" idx="11"/>
          </p:nvPr>
        </p:nvSpPr>
        <p:spPr>
          <a:xfrm>
            <a:off x="5486400" y="6538915"/>
            <a:ext cx="3869267"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7683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4189" y="2313848"/>
            <a:ext cx="7994565" cy="17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a:solidFill>
                  <a:schemeClr val="tx1"/>
                </a:solidFill>
                <a:latin typeface="Times New Roman" pitchFamily="18" charset="0"/>
                <a:ea typeface="Osaka"/>
                <a:cs typeface="Osaka"/>
              </a:defRPr>
            </a:lvl1pPr>
            <a:lvl2pPr marL="742950" indent="-285750" eaLnBrk="0" hangingPunct="0">
              <a:defRPr sz="3600">
                <a:solidFill>
                  <a:schemeClr val="tx1"/>
                </a:solidFill>
                <a:latin typeface="Times New Roman" pitchFamily="18" charset="0"/>
                <a:ea typeface="Osaka"/>
                <a:cs typeface="Osaka"/>
              </a:defRPr>
            </a:lvl2pPr>
            <a:lvl3pPr marL="1143000" indent="-228600" eaLnBrk="0" hangingPunct="0">
              <a:defRPr sz="3600">
                <a:solidFill>
                  <a:schemeClr val="tx1"/>
                </a:solidFill>
                <a:latin typeface="Times New Roman" pitchFamily="18" charset="0"/>
                <a:ea typeface="Osaka"/>
                <a:cs typeface="Osaka"/>
              </a:defRPr>
            </a:lvl3pPr>
            <a:lvl4pPr marL="1600200" indent="-228600" eaLnBrk="0" hangingPunct="0">
              <a:defRPr sz="3600">
                <a:solidFill>
                  <a:schemeClr val="tx1"/>
                </a:solidFill>
                <a:latin typeface="Times New Roman" pitchFamily="18" charset="0"/>
                <a:ea typeface="Osaka"/>
                <a:cs typeface="Osaka"/>
              </a:defRPr>
            </a:lvl4pPr>
            <a:lvl5pPr marL="2057400" indent="-228600" eaLnBrk="0" hangingPunct="0">
              <a:defRPr sz="3600">
                <a:solidFill>
                  <a:schemeClr val="tx1"/>
                </a:solidFill>
                <a:latin typeface="Times New Roman" pitchFamily="18" charset="0"/>
                <a:ea typeface="Osaka"/>
                <a:cs typeface="Osaka"/>
              </a:defRPr>
            </a:lvl5pPr>
            <a:lvl6pPr marL="2514600" indent="-228600" algn="ctr" eaLnBrk="0" fontAlgn="base" hangingPunct="0">
              <a:spcBef>
                <a:spcPct val="0"/>
              </a:spcBef>
              <a:spcAft>
                <a:spcPct val="0"/>
              </a:spcAft>
              <a:defRPr sz="3600">
                <a:solidFill>
                  <a:schemeClr val="tx1"/>
                </a:solidFill>
                <a:latin typeface="Times New Roman" pitchFamily="18" charset="0"/>
                <a:ea typeface="Osaka"/>
                <a:cs typeface="Osaka"/>
              </a:defRPr>
            </a:lvl6pPr>
            <a:lvl7pPr marL="2971800" indent="-228600" algn="ctr" eaLnBrk="0" fontAlgn="base" hangingPunct="0">
              <a:spcBef>
                <a:spcPct val="0"/>
              </a:spcBef>
              <a:spcAft>
                <a:spcPct val="0"/>
              </a:spcAft>
              <a:defRPr sz="3600">
                <a:solidFill>
                  <a:schemeClr val="tx1"/>
                </a:solidFill>
                <a:latin typeface="Times New Roman" pitchFamily="18" charset="0"/>
                <a:ea typeface="Osaka"/>
                <a:cs typeface="Osaka"/>
              </a:defRPr>
            </a:lvl7pPr>
            <a:lvl8pPr marL="3429000" indent="-228600" algn="ctr" eaLnBrk="0" fontAlgn="base" hangingPunct="0">
              <a:spcBef>
                <a:spcPct val="0"/>
              </a:spcBef>
              <a:spcAft>
                <a:spcPct val="0"/>
              </a:spcAft>
              <a:defRPr sz="3600">
                <a:solidFill>
                  <a:schemeClr val="tx1"/>
                </a:solidFill>
                <a:latin typeface="Times New Roman" pitchFamily="18" charset="0"/>
                <a:ea typeface="Osaka"/>
                <a:cs typeface="Osaka"/>
              </a:defRPr>
            </a:lvl8pPr>
            <a:lvl9pPr marL="3886200" indent="-228600" algn="ctr" eaLnBrk="0" fontAlgn="base" hangingPunct="0">
              <a:spcBef>
                <a:spcPct val="0"/>
              </a:spcBef>
              <a:spcAft>
                <a:spcPct val="0"/>
              </a:spcAft>
              <a:defRPr sz="3600">
                <a:solidFill>
                  <a:schemeClr val="tx1"/>
                </a:solidFill>
                <a:latin typeface="Times New Roman" pitchFamily="18" charset="0"/>
                <a:ea typeface="Osaka"/>
                <a:cs typeface="Osaka"/>
              </a:defRPr>
            </a:lvl9pPr>
          </a:lstStyle>
          <a:p>
            <a:pPr algn="l" eaLnBrk="1" hangingPunct="1">
              <a:lnSpc>
                <a:spcPct val="150000"/>
              </a:lnSpc>
              <a:spcBef>
                <a:spcPct val="20000"/>
              </a:spcBef>
            </a:pPr>
            <a:r>
              <a:rPr lang="ja-JP" altLang="en-US"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dirty="0">
              <a:solidFill>
                <a:srgbClr val="00206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spcBef>
                <a:spcPct val="20000"/>
              </a:spcBef>
            </a:pPr>
            <a:r>
              <a:rPr lang="ja-JP" altLang="en-US" sz="3200"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318714"/>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kumimoji="1" lang="ja-JP" altLang="en-US" sz="3200" dirty="0">
                <a:latin typeface="ＭＳ Ｐゴシック" pitchFamily="50" charset="-128"/>
              </a:rPr>
              <a:t>本日お伝えすること</a:t>
            </a:r>
          </a:p>
        </p:txBody>
      </p:sp>
      <p:sp>
        <p:nvSpPr>
          <p:cNvPr id="5" name="テキスト ボックス 3"/>
          <p:cNvSpPr txBox="1">
            <a:spLocks noChangeArrowheads="1"/>
          </p:cNvSpPr>
          <p:nvPr/>
        </p:nvSpPr>
        <p:spPr bwMode="auto">
          <a:xfrm>
            <a:off x="606424" y="1722049"/>
            <a:ext cx="7408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①　特別支援教育に関わる国の動向</a:t>
            </a:r>
            <a:endParaRPr lang="en-US" altLang="ja-JP" sz="32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②　長野県の特別支援教育の現状</a:t>
            </a:r>
            <a:endParaRPr lang="en-US" altLang="ja-JP" sz="32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③　適切な学びの場のガイドライン</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フッター プレースホルダー 2"/>
          <p:cNvSpPr>
            <a:spLocks noGrp="1"/>
          </p:cNvSpPr>
          <p:nvPr>
            <p:ph type="ftr" sz="quarter" idx="11"/>
          </p:nvPr>
        </p:nvSpPr>
        <p:spPr>
          <a:xfrm>
            <a:off x="6038196" y="6492875"/>
            <a:ext cx="3086100" cy="365125"/>
          </a:xfrm>
        </p:spPr>
        <p:txBody>
          <a:bodyPr/>
          <a:lstStyle/>
          <a:p>
            <a:r>
              <a:rPr kumimoji="1" lang="zh-TW" altLang="en-US"/>
              <a:t>長野県教育委員会事務局特別支援教育課</a:t>
            </a:r>
            <a:endParaRPr kumimoji="1" lang="ja-JP" altLang="en-US"/>
          </a:p>
        </p:txBody>
      </p:sp>
    </p:spTree>
    <p:extLst>
      <p:ext uri="{BB962C8B-B14F-4D97-AF65-F5344CB8AC3E}">
        <p14:creationId xmlns:p14="http://schemas.microsoft.com/office/powerpoint/2010/main" val="421203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8761" y="1101816"/>
            <a:ext cx="5245204" cy="5572269"/>
          </a:xfrm>
        </p:spPr>
        <p:txBody>
          <a:bodyPr>
            <a:normAutofit fontScale="77500" lnSpcReduction="20000"/>
          </a:bodyPr>
          <a:lstStyle/>
          <a:p>
            <a:pPr marL="0" indent="0">
              <a:buNone/>
            </a:pPr>
            <a:r>
              <a:rPr lang="ja-JP" altLang="en-US"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現状と課題</a:t>
            </a:r>
            <a:endParaRPr lang="ja-JP" altLang="ja-JP"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○増加する特別支援</a:t>
            </a:r>
            <a:r>
              <a:rPr lang="ja-JP" altLang="en-US" sz="2400" dirty="0" smtClean="0">
                <a:latin typeface="UD デジタル 教科書体 NK-R" panose="02020400000000000000" pitchFamily="18" charset="-128"/>
                <a:ea typeface="UD デジタル 教科書体 NK-R" panose="02020400000000000000" pitchFamily="18" charset="-128"/>
              </a:rPr>
              <a:t>学級や通級による指導と通</a:t>
            </a:r>
            <a:endParaRPr lang="en-US" altLang="ja-JP" sz="24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smtClean="0">
                <a:latin typeface="UD デジタル 教科書体 NK-R" panose="02020400000000000000" pitchFamily="18" charset="-128"/>
                <a:ea typeface="UD デジタル 教科書体 NK-R" panose="02020400000000000000" pitchFamily="18" charset="-128"/>
              </a:rPr>
              <a:t>　常</a:t>
            </a:r>
            <a:r>
              <a:rPr lang="ja-JP" altLang="en-US" sz="2400" dirty="0">
                <a:latin typeface="UD デジタル 教科書体 NK-R" panose="02020400000000000000" pitchFamily="18" charset="-128"/>
                <a:ea typeface="UD デジタル 教科書体 NK-R" panose="02020400000000000000" pitchFamily="18" charset="-128"/>
              </a:rPr>
              <a:t>の学級</a:t>
            </a:r>
            <a:r>
              <a:rPr lang="ja-JP" altLang="en-US" sz="2400" dirty="0" smtClean="0">
                <a:latin typeface="UD デジタル 教科書体 NK-R" panose="02020400000000000000" pitchFamily="18" charset="-128"/>
                <a:ea typeface="UD デジタル 教科書体 NK-R" panose="02020400000000000000" pitchFamily="18" charset="-128"/>
              </a:rPr>
              <a:t>との連携</a:t>
            </a:r>
            <a:r>
              <a:rPr lang="ja-JP" altLang="en-US" sz="2400" dirty="0">
                <a:latin typeface="UD デジタル 教科書体 NK-R" panose="02020400000000000000" pitchFamily="18" charset="-128"/>
                <a:ea typeface="UD デジタル 教科書体 NK-R" panose="02020400000000000000" pitchFamily="18" charset="-128"/>
              </a:rPr>
              <a:t>の不足</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○特別支援学級での指導の分断</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○学びの場の見直しの検討の不足、校内教育支</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援委員会が十分に機能していない　等</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400"/>
              </a:lnSpc>
              <a:buNone/>
            </a:pPr>
            <a:endParaRPr lang="en-US" altLang="ja-JP"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ja-JP"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計画策定の趣旨</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○校内での特別支援教育の体制整備の在り方、</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校内教育支援委員会での学びの場の検討の</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手順や好事例等を示したガイドラインを作成</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　構成</a:t>
            </a:r>
            <a:endParaRPr lang="en-US" altLang="ja-JP" sz="24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○理念、通常学級での支援の在り方、校内教育支</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援委員会の体制整備、事例（</a:t>
            </a:r>
            <a:r>
              <a:rPr lang="en-US" altLang="ja-JP" sz="2400" dirty="0">
                <a:latin typeface="UD デジタル 教科書体 NK-R" panose="02020400000000000000" pitchFamily="18" charset="-128"/>
                <a:ea typeface="UD デジタル 教科書体 NK-R" panose="02020400000000000000" pitchFamily="18" charset="-128"/>
              </a:rPr>
              <a:t>6</a:t>
            </a:r>
            <a:r>
              <a:rPr lang="ja-JP" altLang="en-US" sz="2400" dirty="0">
                <a:latin typeface="UD デジタル 教科書体 NK-R" panose="02020400000000000000" pitchFamily="18" charset="-128"/>
                <a:ea typeface="UD デジタル 教科書体 NK-R" panose="02020400000000000000" pitchFamily="18" charset="-128"/>
              </a:rPr>
              <a:t>例）、学びの場の</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概要　等、全</a:t>
            </a:r>
            <a:r>
              <a:rPr lang="en-US" altLang="ja-JP" sz="2400" dirty="0">
                <a:latin typeface="UD デジタル 教科書体 NK-R" panose="02020400000000000000" pitchFamily="18" charset="-128"/>
                <a:ea typeface="UD デジタル 教科書体 NK-R" panose="02020400000000000000" pitchFamily="18" charset="-128"/>
              </a:rPr>
              <a:t>16</a:t>
            </a:r>
            <a:r>
              <a:rPr lang="ja-JP" altLang="en-US" sz="2400" dirty="0">
                <a:latin typeface="UD デジタル 教科書体 NK-R" panose="02020400000000000000" pitchFamily="18" charset="-128"/>
                <a:ea typeface="UD デジタル 教科書体 NK-R" panose="02020400000000000000" pitchFamily="18" charset="-128"/>
              </a:rPr>
              <a:t>ページの冊子</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適切な学びの場のガイドライン</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（令和</a:t>
            </a: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月　全教員に配付）</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フッター プレースホルダー 1"/>
          <p:cNvSpPr>
            <a:spLocks noGrp="1"/>
          </p:cNvSpPr>
          <p:nvPr>
            <p:ph type="ftr" sz="quarter" idx="11"/>
          </p:nvPr>
        </p:nvSpPr>
        <p:spPr>
          <a:xfrm>
            <a:off x="5944931" y="6520226"/>
            <a:ext cx="3086100" cy="365125"/>
          </a:xfrm>
        </p:spPr>
        <p:txBody>
          <a:bodyPr/>
          <a:lstStyle/>
          <a:p>
            <a:r>
              <a:rPr kumimoji="1" lang="zh-TW" altLang="en-US" dirty="0"/>
              <a:t>長野県教育委員会事務局特別支援教育課</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3965" y="1101816"/>
            <a:ext cx="3707066" cy="5243267"/>
          </a:xfrm>
          <a:prstGeom prst="rect">
            <a:avLst/>
          </a:prstGeom>
        </p:spPr>
      </p:pic>
    </p:spTree>
    <p:extLst>
      <p:ext uri="{BB962C8B-B14F-4D97-AF65-F5344CB8AC3E}">
        <p14:creationId xmlns:p14="http://schemas.microsoft.com/office/powerpoint/2010/main" val="232136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0678" y="1107227"/>
            <a:ext cx="4794738" cy="4322024"/>
          </a:xfrm>
        </p:spPr>
        <p:txBody>
          <a:bodyPr>
            <a:normAutofit fontScale="85000" lnSpcReduction="10000"/>
          </a:bodyPr>
          <a:lstStyle/>
          <a:p>
            <a:pPr marL="0" indent="0">
              <a:buNone/>
            </a:pPr>
            <a:r>
              <a:rPr lang="ja-JP" altLang="en-US" sz="20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推進計画</a:t>
            </a:r>
            <a:r>
              <a:rPr lang="ja-JP" altLang="ja-JP" sz="1800" u="sng" dirty="0">
                <a:latin typeface="UD デジタル 教科書体 NK-R" panose="02020400000000000000" pitchFamily="18" charset="-128"/>
                <a:ea typeface="UD デジタル 教科書体 NK-R" panose="02020400000000000000" pitchFamily="18" charset="-128"/>
              </a:rPr>
              <a:t>　</a:t>
            </a: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○令和２年９月に、市町村教委、小中・特支の</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全教員へ配布（データも各校へ送付）</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○管理職、特別支援学級担任、特別支教育</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コーディネーター等の研修で周知、各校で</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の活用</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研修に向けて</a:t>
            </a:r>
            <a:r>
              <a:rPr lang="ja-JP" altLang="ja-JP" sz="1800" u="sng" dirty="0">
                <a:latin typeface="UD デジタル 教科書体 NK-R" panose="02020400000000000000" pitchFamily="18" charset="-128"/>
                <a:ea typeface="UD デジタル 教科書体 NK-R" panose="02020400000000000000" pitchFamily="18" charset="-128"/>
              </a:rPr>
              <a:t>　</a:t>
            </a: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○特別支援学校の教育相談や自立巡回担当、</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通級指導教室担当者　等が、校内研修で活</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用できるパワーポイント資料の作成</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○各地で実施された研修の事例を集め、研修</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の事例等を各校に配布</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○各校で活用できる研修動画の作成</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適切な学びの場のガイドライン</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フッター プレースホルダー 1"/>
          <p:cNvSpPr>
            <a:spLocks noGrp="1"/>
          </p:cNvSpPr>
          <p:nvPr>
            <p:ph type="ftr" sz="quarter" idx="11"/>
          </p:nvPr>
        </p:nvSpPr>
        <p:spPr>
          <a:xfrm>
            <a:off x="5975698" y="6492875"/>
            <a:ext cx="3086100" cy="365125"/>
          </a:xfrm>
        </p:spPr>
        <p:txBody>
          <a:bodyPr/>
          <a:lstStyle/>
          <a:p>
            <a:r>
              <a:rPr kumimoji="1" lang="zh-TW" altLang="en-US" dirty="0"/>
              <a:t>長野県教育委員会事務局特別支援教育課</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6946" y="878288"/>
            <a:ext cx="4119239" cy="5614587"/>
          </a:xfrm>
          <a:prstGeom prst="rect">
            <a:avLst/>
          </a:prstGeom>
        </p:spPr>
      </p:pic>
    </p:spTree>
    <p:extLst>
      <p:ext uri="{BB962C8B-B14F-4D97-AF65-F5344CB8AC3E}">
        <p14:creationId xmlns:p14="http://schemas.microsoft.com/office/powerpoint/2010/main" val="23936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dirty="0"/>
              <a:t>長野県教育委員会事務局特別支援教育課</a:t>
            </a:r>
            <a:endParaRPr kumimoji="1" lang="ja-JP" altLang="en-US" dirty="0"/>
          </a:p>
        </p:txBody>
      </p:sp>
      <p:sp>
        <p:nvSpPr>
          <p:cNvPr id="4" name="テキスト ボックス 11"/>
          <p:cNvSpPr txBox="1"/>
          <p:nvPr/>
        </p:nvSpPr>
        <p:spPr>
          <a:xfrm>
            <a:off x="677349" y="965135"/>
            <a:ext cx="7730310" cy="1098283"/>
          </a:xfrm>
          <a:prstGeom prst="rect">
            <a:avLst/>
          </a:prstGeom>
          <a:solidFill>
            <a:sysClr val="window" lastClr="FFFFFF"/>
          </a:solidFill>
          <a:ln w="635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２年</a:t>
            </a:r>
            <a:r>
              <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県内の小中学校の全教員に一人１冊ずつ配付</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正方形/長方形 4"/>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noProof="0" dirty="0">
                <a:solidFill>
                  <a:prstClr val="white"/>
                </a:solidFill>
                <a:latin typeface="HG丸ｺﾞｼｯｸM-PRO" panose="020F0600000000000000" pitchFamily="50" charset="-128"/>
                <a:ea typeface="HG丸ｺﾞｼｯｸM-PRO" panose="020F0600000000000000" pitchFamily="50" charset="-128"/>
              </a:rPr>
              <a:t>適切な学びの場のガイドライン</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11"/>
          <p:cNvSpPr txBox="1"/>
          <p:nvPr/>
        </p:nvSpPr>
        <p:spPr>
          <a:xfrm>
            <a:off x="2802555" y="2117093"/>
            <a:ext cx="6341445" cy="400840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配付したまま</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配付とともに概要を説明</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職員研修で特コ等が説明を実施</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職員研修や学年会等で演習を実施</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学年会や校内委員会で活用</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15" name="グループ化 14"/>
          <p:cNvGrpSpPr/>
          <p:nvPr/>
        </p:nvGrpSpPr>
        <p:grpSpPr>
          <a:xfrm>
            <a:off x="123144" y="4398690"/>
            <a:ext cx="2584625" cy="2140223"/>
            <a:chOff x="123144" y="4398690"/>
            <a:chExt cx="2584625" cy="2140223"/>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44" y="4398690"/>
              <a:ext cx="2489839" cy="2140223"/>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7005" y="5338916"/>
              <a:ext cx="845978" cy="1196550"/>
            </a:xfrm>
            <a:prstGeom prst="rect">
              <a:avLst/>
            </a:prstGeom>
            <a:ln w="19050">
              <a:solidFill>
                <a:schemeClr val="tx1"/>
              </a:solidFill>
            </a:ln>
            <a:effectLst>
              <a:outerShdw blurRad="292100" dist="139700" dir="2700000" algn="tl" rotWithShape="0">
                <a:srgbClr val="333333">
                  <a:alpha val="65000"/>
                </a:srgbClr>
              </a:outerShdw>
            </a:effectLst>
          </p:spPr>
        </p:pic>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l="89713" t="87157"/>
            <a:stretch/>
          </p:blipFill>
          <p:spPr>
            <a:xfrm>
              <a:off x="2451642" y="6262330"/>
              <a:ext cx="256127" cy="274860"/>
            </a:xfrm>
            <a:prstGeom prst="rect">
              <a:avLst/>
            </a:prstGeom>
          </p:spPr>
        </p:pic>
      </p:grpSp>
      <p:sp>
        <p:nvSpPr>
          <p:cNvPr id="14" name="角丸四角形吹き出し 13"/>
          <p:cNvSpPr/>
          <p:nvPr/>
        </p:nvSpPr>
        <p:spPr>
          <a:xfrm>
            <a:off x="137652" y="2831690"/>
            <a:ext cx="2241754" cy="1524000"/>
          </a:xfrm>
          <a:prstGeom prst="wedgeRoundRectCallou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各校での活用状況はいかがでしょうか？</a:t>
            </a:r>
          </a:p>
        </p:txBody>
      </p:sp>
      <p:sp>
        <p:nvSpPr>
          <p:cNvPr id="16" name="下矢印 15"/>
          <p:cNvSpPr/>
          <p:nvPr/>
        </p:nvSpPr>
        <p:spPr>
          <a:xfrm>
            <a:off x="3215149" y="2277024"/>
            <a:ext cx="393290" cy="3902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6882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0677" y="1107227"/>
            <a:ext cx="8759975" cy="5385648"/>
          </a:xfrm>
        </p:spPr>
        <p:txBody>
          <a:bodyPr>
            <a:normAutofit/>
          </a:bodyPr>
          <a:lstStyle/>
          <a:p>
            <a:pPr marL="0" indent="0">
              <a:buNone/>
            </a:pPr>
            <a:r>
              <a:rPr lang="ja-JP" altLang="en-US" sz="40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研修</a:t>
            </a:r>
            <a:r>
              <a:rPr lang="ja-JP" altLang="en-US" sz="4000" u="sng" dirty="0" smtClean="0">
                <a:solidFill>
                  <a:schemeClr val="accent5">
                    <a:lumMod val="75000"/>
                  </a:schemeClr>
                </a:solidFill>
                <a:latin typeface="UD デジタル 教科書体 NK-R" panose="02020400000000000000" pitchFamily="18" charset="-128"/>
                <a:ea typeface="UD デジタル 教科書体 NK-R" panose="02020400000000000000" pitchFamily="18" charset="-128"/>
              </a:rPr>
              <a:t>のポイント</a:t>
            </a:r>
            <a:endParaRPr lang="en-US" altLang="ja-JP" sz="4000" u="sng" dirty="0" smtClean="0">
              <a:solidFill>
                <a:schemeClr val="accent5">
                  <a:lumMod val="7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smtClean="0">
                <a:latin typeface="UD デジタル 教科書体 NK-R" panose="02020400000000000000" pitchFamily="18" charset="-128"/>
                <a:ea typeface="UD デジタル 教科書体 NK-R" panose="02020400000000000000" pitchFamily="18" charset="-128"/>
              </a:rPr>
              <a:t>🔶市町村教育委員会</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⇒管理職や特別支援教育コーディネーターを対象とした研修会</a:t>
            </a:r>
            <a:r>
              <a:rPr lang="ja-JP" altLang="en-US" sz="2000" dirty="0">
                <a:latin typeface="UD デジタル 教科書体 NK-R" panose="02020400000000000000" pitchFamily="18" charset="-128"/>
                <a:ea typeface="UD デジタル 教科書体 NK-R" panose="02020400000000000000" pitchFamily="18" charset="-128"/>
              </a:rPr>
              <a:t>を</a:t>
            </a:r>
            <a:r>
              <a:rPr lang="ja-JP" altLang="en-US" sz="2000" dirty="0" smtClean="0">
                <a:latin typeface="UD デジタル 教科書体 NK-R" panose="02020400000000000000" pitchFamily="18" charset="-128"/>
                <a:ea typeface="UD デジタル 教科書体 NK-R" panose="02020400000000000000" pitchFamily="18" charset="-128"/>
              </a:rPr>
              <a:t>実施する。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ja-JP" altLang="en-US" sz="2000" dirty="0" err="1" smtClean="0">
                <a:latin typeface="UD デジタル 教科書体 NK-R" panose="02020400000000000000" pitchFamily="18" charset="-128"/>
                <a:ea typeface="UD デジタル 教科書体 NK-R" panose="02020400000000000000" pitchFamily="18" charset="-128"/>
              </a:rPr>
              <a:t>発達障がい</a:t>
            </a:r>
            <a:r>
              <a:rPr lang="ja-JP" altLang="en-US" sz="2000" dirty="0" smtClean="0">
                <a:latin typeface="UD デジタル 教科書体 NK-R" panose="02020400000000000000" pitchFamily="18" charset="-128"/>
                <a:ea typeface="UD デジタル 教科書体 NK-R" panose="02020400000000000000" pitchFamily="18" charset="-128"/>
              </a:rPr>
              <a:t>支援力アップ出前講座」を特別支援教育課に申し込むと近隣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の講師</a:t>
            </a:r>
            <a:r>
              <a:rPr lang="ja-JP" altLang="en-US" sz="2000" dirty="0">
                <a:latin typeface="UD デジタル 教科書体 NK-R" panose="02020400000000000000" pitchFamily="18" charset="-128"/>
                <a:ea typeface="UD デジタル 教科書体 NK-R" panose="02020400000000000000" pitchFamily="18" charset="-128"/>
              </a:rPr>
              <a:t>を</a:t>
            </a:r>
            <a:r>
              <a:rPr lang="ja-JP" altLang="en-US" sz="2000" dirty="0" smtClean="0">
                <a:latin typeface="UD デジタル 教科書体 NK-R" panose="02020400000000000000" pitchFamily="18" charset="-128"/>
                <a:ea typeface="UD デジタル 教科書体 NK-R" panose="02020400000000000000" pitchFamily="18" charset="-128"/>
              </a:rPr>
              <a:t>紹介します）</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smtClean="0">
                <a:latin typeface="UD デジタル 教科書体 NK-R" panose="02020400000000000000" pitchFamily="18" charset="-128"/>
                <a:ea typeface="UD デジタル 教科書体 NK-R" panose="02020400000000000000" pitchFamily="18" charset="-128"/>
              </a:rPr>
              <a:t>🔶管理職</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⇒校内研修</a:t>
            </a:r>
            <a:r>
              <a:rPr lang="ja-JP" altLang="en-US" sz="2000" dirty="0">
                <a:latin typeface="UD デジタル 教科書体 NK-R" panose="02020400000000000000" pitchFamily="18" charset="-128"/>
                <a:ea typeface="UD デジタル 教科書体 NK-R" panose="02020400000000000000" pitchFamily="18" charset="-128"/>
              </a:rPr>
              <a:t>を</a:t>
            </a:r>
            <a:r>
              <a:rPr lang="ja-JP" altLang="en-US" sz="2000" dirty="0" smtClean="0">
                <a:latin typeface="UD デジタル 教科書体 NK-R" panose="02020400000000000000" pitchFamily="18" charset="-128"/>
                <a:ea typeface="UD デジタル 教科書体 NK-R" panose="02020400000000000000" pitchFamily="18" charset="-128"/>
              </a:rPr>
              <a:t>実施する。（「発達障がい支援力アップ出前講座」利用）</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en-US" altLang="ja-JP" sz="2000" dirty="0">
                <a:latin typeface="UD デジタル 教科書体 NK-R" panose="02020400000000000000" pitchFamily="18" charset="-128"/>
                <a:ea typeface="UD デジタル 教科書体 NK-R" panose="02020400000000000000" pitchFamily="18" charset="-128"/>
              </a:rPr>
              <a:t> P</a:t>
            </a:r>
            <a:r>
              <a:rPr lang="ja-JP" altLang="en-US" sz="2000" dirty="0">
                <a:latin typeface="UD デジタル 教科書体 NK-R" panose="02020400000000000000" pitchFamily="18" charset="-128"/>
                <a:ea typeface="UD デジタル 教科書体 NK-R" panose="02020400000000000000" pitchFamily="18" charset="-128"/>
              </a:rPr>
              <a:t>２～５ </a:t>
            </a:r>
            <a:r>
              <a:rPr lang="ja-JP" altLang="en-US" sz="2000" dirty="0" smtClean="0">
                <a:latin typeface="UD デジタル 教科書体 NK-R" panose="02020400000000000000" pitchFamily="18" charset="-128"/>
                <a:ea typeface="UD デジタル 教科書体 NK-R" panose="02020400000000000000" pitchFamily="18" charset="-128"/>
              </a:rPr>
              <a:t>「適切な学びの検討手順１、２」及び</a:t>
            </a:r>
            <a:r>
              <a:rPr lang="en-US" altLang="ja-JP" sz="2000" dirty="0" smtClean="0">
                <a:latin typeface="UD デジタル 教科書体 NK-R" panose="02020400000000000000" pitchFamily="18" charset="-128"/>
                <a:ea typeface="UD デジタル 教科書体 NK-R" panose="02020400000000000000" pitchFamily="18" charset="-128"/>
              </a:rPr>
              <a:t>P6</a:t>
            </a:r>
            <a:r>
              <a:rPr lang="ja-JP" altLang="en-US" sz="2000" dirty="0">
                <a:latin typeface="UD デジタル 教科書体 NK-R" panose="02020400000000000000" pitchFamily="18" charset="-128"/>
                <a:ea typeface="UD デジタル 教科書体 NK-R" panose="02020400000000000000" pitchFamily="18" charset="-128"/>
              </a:rPr>
              <a:t>「</a:t>
            </a:r>
            <a:r>
              <a:rPr lang="ja-JP" altLang="en-US" sz="2000" dirty="0" smtClean="0">
                <a:latin typeface="UD デジタル 教科書体 NK-R" panose="02020400000000000000" pitchFamily="18" charset="-128"/>
                <a:ea typeface="UD デジタル 教科書体 NK-R" panose="02020400000000000000" pitchFamily="18" charset="-128"/>
              </a:rPr>
              <a:t>チェックシート」を行い、自</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校の校内体制の改善に向けた取り組みを特別支援教育コーディネーターと</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相談する。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smtClean="0">
                <a:latin typeface="UD デジタル 教科書体 NK-R" panose="02020400000000000000" pitchFamily="18" charset="-128"/>
                <a:ea typeface="UD デジタル 教科書体 NK-R" panose="02020400000000000000" pitchFamily="18" charset="-128"/>
              </a:rPr>
              <a:t>　　</a:t>
            </a:r>
            <a:endParaRPr lang="ja-JP" altLang="ja-JP" sz="1800"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適切な学びの場の</a:t>
            </a: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ガイドライン</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フッター プレースホルダー 1"/>
          <p:cNvSpPr>
            <a:spLocks noGrp="1"/>
          </p:cNvSpPr>
          <p:nvPr>
            <p:ph type="ftr" sz="quarter" idx="11"/>
          </p:nvPr>
        </p:nvSpPr>
        <p:spPr>
          <a:xfrm>
            <a:off x="5975698" y="6492875"/>
            <a:ext cx="3086100" cy="365125"/>
          </a:xfrm>
        </p:spPr>
        <p:txBody>
          <a:bodyPr/>
          <a:lstStyle/>
          <a:p>
            <a:r>
              <a:rPr kumimoji="1" lang="zh-TW" altLang="en-US" dirty="0"/>
              <a:t>長野県教育委員会事務局特別支援教育課</a:t>
            </a:r>
            <a:endParaRPr kumimoji="1" lang="ja-JP" altLang="en-US" dirty="0"/>
          </a:p>
        </p:txBody>
      </p:sp>
    </p:spTree>
    <p:extLst>
      <p:ext uri="{BB962C8B-B14F-4D97-AF65-F5344CB8AC3E}">
        <p14:creationId xmlns:p14="http://schemas.microsoft.com/office/powerpoint/2010/main" val="298271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8051" y="1026110"/>
            <a:ext cx="8759975" cy="5389438"/>
          </a:xfrm>
        </p:spPr>
        <p:txBody>
          <a:bodyPr>
            <a:normAutofit lnSpcReduction="10000"/>
          </a:bodyPr>
          <a:lstStyle/>
          <a:p>
            <a:pPr marL="0" indent="0">
              <a:buNone/>
            </a:pPr>
            <a:r>
              <a:rPr lang="ja-JP" altLang="en-US" sz="4300" u="sng" dirty="0">
                <a:solidFill>
                  <a:schemeClr val="accent5">
                    <a:lumMod val="75000"/>
                  </a:schemeClr>
                </a:solidFill>
                <a:latin typeface="UD デジタル 教科書体 NK-R" panose="02020400000000000000" pitchFamily="18" charset="-128"/>
                <a:ea typeface="UD デジタル 教科書体 NK-R" panose="02020400000000000000" pitchFamily="18" charset="-128"/>
              </a:rPr>
              <a:t>研修</a:t>
            </a:r>
            <a:r>
              <a:rPr lang="ja-JP" altLang="en-US" sz="4300" u="sng" dirty="0" smtClean="0">
                <a:solidFill>
                  <a:schemeClr val="accent5">
                    <a:lumMod val="75000"/>
                  </a:schemeClr>
                </a:solidFill>
                <a:latin typeface="UD デジタル 教科書体 NK-R" panose="02020400000000000000" pitchFamily="18" charset="-128"/>
                <a:ea typeface="UD デジタル 教科書体 NK-R" panose="02020400000000000000" pitchFamily="18" charset="-128"/>
              </a:rPr>
              <a:t>のポイント</a:t>
            </a:r>
            <a:endParaRPr lang="en-US" altLang="ja-JP" sz="4300" u="sng" dirty="0" smtClean="0">
              <a:solidFill>
                <a:schemeClr val="accent5">
                  <a:lumMod val="75000"/>
                </a:schemeClr>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smtClean="0">
                <a:latin typeface="UD デジタル 教科書体 NK-R" panose="02020400000000000000" pitchFamily="18" charset="-128"/>
                <a:ea typeface="UD デジタル 教科書体 NK-R" panose="02020400000000000000" pitchFamily="18" charset="-128"/>
              </a:rPr>
              <a:t>🔶通常の学級</a:t>
            </a:r>
            <a:r>
              <a:rPr lang="ja-JP" altLang="en-US" sz="2000" dirty="0">
                <a:latin typeface="UD デジタル 教科書体 NK-R" panose="02020400000000000000" pitchFamily="18" charset="-128"/>
                <a:ea typeface="UD デジタル 教科書体 NK-R" panose="02020400000000000000" pitchFamily="18" charset="-128"/>
              </a:rPr>
              <a:t>担任</a:t>
            </a:r>
            <a:r>
              <a:rPr lang="ja-JP" altLang="ja-JP" sz="1800" dirty="0">
                <a:latin typeface="UD デジタル 教科書体 NK-R" panose="02020400000000000000" pitchFamily="18" charset="-128"/>
                <a:ea typeface="UD デジタル 教科書体 NK-R" panose="02020400000000000000" pitchFamily="18" charset="-128"/>
              </a:rPr>
              <a:t>　</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a:t>
            </a:r>
            <a:r>
              <a:rPr lang="en-US" altLang="ja-JP" sz="1800" dirty="0" smtClean="0">
                <a:latin typeface="UD デジタル 教科書体 NK-R" panose="02020400000000000000" pitchFamily="18" charset="-128"/>
                <a:ea typeface="UD デジタル 教科書体 NK-R" panose="02020400000000000000" pitchFamily="18" charset="-128"/>
              </a:rPr>
              <a:t>P</a:t>
            </a:r>
            <a:r>
              <a:rPr lang="ja-JP" altLang="en-US" sz="1800" dirty="0" smtClean="0">
                <a:latin typeface="UD デジタル 教科書体 NK-R" panose="02020400000000000000" pitchFamily="18" charset="-128"/>
                <a:ea typeface="UD デジタル 教科書体 NK-R" panose="02020400000000000000" pitchFamily="18" charset="-128"/>
              </a:rPr>
              <a:t>２～３「適切な学びの場の検討１」を読み、校内の支援体制で取り組めることを確認　</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する。</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a:t>
            </a:r>
            <a:r>
              <a:rPr lang="en-US" altLang="ja-JP" sz="1800" dirty="0" smtClean="0">
                <a:latin typeface="UD デジタル 教科書体 NK-R" panose="02020400000000000000" pitchFamily="18" charset="-128"/>
                <a:ea typeface="UD デジタル 教科書体 NK-R" panose="02020400000000000000" pitchFamily="18" charset="-128"/>
              </a:rPr>
              <a:t>P14</a:t>
            </a:r>
            <a:r>
              <a:rPr lang="ja-JP" altLang="en-US" sz="1800" dirty="0" smtClean="0">
                <a:latin typeface="UD デジタル 教科書体 NK-R" panose="02020400000000000000" pitchFamily="18" charset="-128"/>
                <a:ea typeface="UD デジタル 教科書体 NK-R" panose="02020400000000000000" pitchFamily="18" charset="-128"/>
              </a:rPr>
              <a:t>の「実態把握のためのチェックシート」を実施し、具体的な支援内容を考える。</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smtClean="0">
                <a:latin typeface="UD デジタル 教科書体 NK-R" panose="02020400000000000000" pitchFamily="18" charset="-128"/>
                <a:ea typeface="UD デジタル 教科書体 NK-R" panose="02020400000000000000" pitchFamily="18" charset="-128"/>
              </a:rPr>
              <a:t>🔶特別支援</a:t>
            </a:r>
            <a:r>
              <a:rPr lang="ja-JP" altLang="en-US" sz="1800" dirty="0">
                <a:latin typeface="UD デジタル 教科書体 NK-R" panose="02020400000000000000" pitchFamily="18" charset="-128"/>
                <a:ea typeface="UD デジタル 教科書体 NK-R" panose="02020400000000000000" pitchFamily="18" charset="-128"/>
              </a:rPr>
              <a:t>学級</a:t>
            </a:r>
            <a:r>
              <a:rPr lang="ja-JP" altLang="en-US" sz="1800" dirty="0" smtClean="0">
                <a:latin typeface="UD デジタル 教科書体 NK-R" panose="02020400000000000000" pitchFamily="18" charset="-128"/>
                <a:ea typeface="UD デジタル 教科書体 NK-R" panose="02020400000000000000" pitchFamily="18" charset="-128"/>
              </a:rPr>
              <a:t>の担任</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⇒「適切な学びの場の検討２」を読み、通常の学級との連携についてできそうなことを検討する。</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smtClean="0">
                <a:latin typeface="UD デジタル 教科書体 NK-R" panose="02020400000000000000" pitchFamily="18" charset="-128"/>
                <a:ea typeface="UD デジタル 教科書体 NK-R" panose="02020400000000000000" pitchFamily="18" charset="-128"/>
              </a:rPr>
              <a:t>　　⇒</a:t>
            </a:r>
            <a:r>
              <a:rPr lang="en-US" altLang="ja-JP" sz="1800" dirty="0" smtClean="0">
                <a:latin typeface="UD デジタル 教科書体 NK-R" panose="02020400000000000000" pitchFamily="18" charset="-128"/>
                <a:ea typeface="UD デジタル 教科書体 NK-R" panose="02020400000000000000" pitchFamily="18" charset="-128"/>
              </a:rPr>
              <a:t>P</a:t>
            </a:r>
            <a:r>
              <a:rPr lang="ja-JP" altLang="en-US" sz="1800" dirty="0" smtClean="0">
                <a:latin typeface="UD デジタル 教科書体 NK-R" panose="02020400000000000000" pitchFamily="18" charset="-128"/>
                <a:ea typeface="UD デジタル 教科書体 NK-R" panose="02020400000000000000" pitchFamily="18" charset="-128"/>
              </a:rPr>
              <a:t>６「チェックポイント」を行い、特別支援学級の現在の課題と今後の方向を検討する。</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smtClean="0">
                <a:latin typeface="UD デジタル 教科書体 NK-R" panose="02020400000000000000" pitchFamily="18" charset="-128"/>
                <a:ea typeface="UD デジタル 教科書体 NK-R" panose="02020400000000000000" pitchFamily="18" charset="-128"/>
              </a:rPr>
              <a:t>🔶特別支援教育コーディネーター</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a:t>
            </a:r>
            <a:r>
              <a:rPr lang="en-US" altLang="ja-JP" sz="1800" dirty="0" smtClean="0">
                <a:latin typeface="UD デジタル 教科書体 NK-R" panose="02020400000000000000" pitchFamily="18" charset="-128"/>
                <a:ea typeface="UD デジタル 教科書体 NK-R" panose="02020400000000000000" pitchFamily="18" charset="-128"/>
              </a:rPr>
              <a:t>P2</a:t>
            </a:r>
            <a:r>
              <a:rPr lang="ja-JP" altLang="en-US" sz="1800" dirty="0" smtClean="0">
                <a:latin typeface="UD デジタル 教科書体 NK-R" panose="02020400000000000000" pitchFamily="18" charset="-128"/>
                <a:ea typeface="UD デジタル 教科書体 NK-R" panose="02020400000000000000" pitchFamily="18" charset="-128"/>
              </a:rPr>
              <a:t>～</a:t>
            </a:r>
            <a:r>
              <a:rPr lang="en-US" altLang="ja-JP" sz="1800" dirty="0" smtClean="0">
                <a:latin typeface="UD デジタル 教科書体 NK-R" panose="02020400000000000000" pitchFamily="18" charset="-128"/>
                <a:ea typeface="UD デジタル 教科書体 NK-R" panose="02020400000000000000" pitchFamily="18" charset="-128"/>
              </a:rPr>
              <a:t>3</a:t>
            </a:r>
            <a:r>
              <a:rPr lang="ja-JP" altLang="en-US" sz="1800" dirty="0" smtClean="0">
                <a:latin typeface="UD デジタル 教科書体 NK-R" panose="02020400000000000000" pitchFamily="18" charset="-128"/>
                <a:ea typeface="UD デジタル 教科書体 NK-R" panose="02020400000000000000" pitchFamily="18" charset="-128"/>
              </a:rPr>
              <a:t>「適切な学びの場の検討１」を使って学級担任と今後の見通しを立てる。</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a:t>
            </a:r>
            <a:r>
              <a:rPr lang="en-US" altLang="ja-JP" sz="1800" dirty="0" smtClean="0">
                <a:latin typeface="UD デジタル 教科書体 NK-R" panose="02020400000000000000" pitchFamily="18" charset="-128"/>
                <a:ea typeface="UD デジタル 教科書体 NK-R" panose="02020400000000000000" pitchFamily="18" charset="-128"/>
              </a:rPr>
              <a:t>P</a:t>
            </a:r>
            <a:r>
              <a:rPr lang="ja-JP" altLang="en-US" sz="1800" dirty="0" smtClean="0">
                <a:latin typeface="UD デジタル 教科書体 NK-R" panose="02020400000000000000" pitchFamily="18" charset="-128"/>
                <a:ea typeface="UD デジタル 教科書体 NK-R" panose="02020400000000000000" pitchFamily="18" charset="-128"/>
              </a:rPr>
              <a:t>４～５「</a:t>
            </a:r>
            <a:r>
              <a:rPr lang="ja-JP" altLang="en-US" sz="1800" dirty="0">
                <a:latin typeface="UD デジタル 教科書体 NK-R" panose="02020400000000000000" pitchFamily="18" charset="-128"/>
                <a:ea typeface="UD デジタル 教科書体 NK-R" panose="02020400000000000000" pitchFamily="18" charset="-128"/>
              </a:rPr>
              <a:t>適切な学びの場の</a:t>
            </a:r>
            <a:r>
              <a:rPr lang="ja-JP" altLang="en-US" sz="1800" dirty="0" smtClean="0">
                <a:latin typeface="UD デジタル 教科書体 NK-R" panose="02020400000000000000" pitchFamily="18" charset="-128"/>
                <a:ea typeface="UD デジタル 教科書体 NK-R" panose="02020400000000000000" pitchFamily="18" charset="-128"/>
              </a:rPr>
              <a:t>検討２」、</a:t>
            </a:r>
            <a:r>
              <a:rPr lang="en-US" altLang="ja-JP" sz="1800" dirty="0" smtClean="0">
                <a:latin typeface="UD デジタル 教科書体 NK-R" panose="02020400000000000000" pitchFamily="18" charset="-128"/>
                <a:ea typeface="UD デジタル 教科書体 NK-R" panose="02020400000000000000" pitchFamily="18" charset="-128"/>
              </a:rPr>
              <a:t>P6</a:t>
            </a:r>
            <a:r>
              <a:rPr lang="ja-JP" altLang="en-US" sz="1800" dirty="0" smtClean="0">
                <a:latin typeface="UD デジタル 教科書体 NK-R" panose="02020400000000000000" pitchFamily="18" charset="-128"/>
                <a:ea typeface="UD デジタル 教科書体 NK-R" panose="02020400000000000000" pitchFamily="18" charset="-128"/>
              </a:rPr>
              <a:t>「チェックポイント」を使って自校の校内体制を確認</a:t>
            </a:r>
            <a:endParaRPr lang="en-US" altLang="ja-JP" sz="1800" dirty="0" smtClean="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　</a:t>
            </a:r>
            <a:r>
              <a:rPr lang="ja-JP" altLang="en-US" sz="1800" dirty="0" smtClean="0">
                <a:latin typeface="UD デジタル 教科書体 NK-R" panose="02020400000000000000" pitchFamily="18" charset="-128"/>
                <a:ea typeface="UD デジタル 教科書体 NK-R" panose="02020400000000000000" pitchFamily="18" charset="-128"/>
              </a:rPr>
              <a:t>　　する。</a:t>
            </a:r>
            <a:endParaRPr lang="en-US" altLang="ja-JP" sz="1800" dirty="0" smtClean="0">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適切な学びの場のガイドライン</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フッター プレースホルダー 1"/>
          <p:cNvSpPr>
            <a:spLocks noGrp="1"/>
          </p:cNvSpPr>
          <p:nvPr>
            <p:ph type="ftr" sz="quarter" idx="11"/>
          </p:nvPr>
        </p:nvSpPr>
        <p:spPr>
          <a:xfrm>
            <a:off x="5975698" y="6492875"/>
            <a:ext cx="3086100" cy="365125"/>
          </a:xfrm>
        </p:spPr>
        <p:txBody>
          <a:bodyPr/>
          <a:lstStyle/>
          <a:p>
            <a:r>
              <a:rPr kumimoji="1" lang="zh-TW" altLang="en-US" dirty="0"/>
              <a:t>長野県教育委員会事務局特別支援教育課</a:t>
            </a:r>
            <a:endParaRPr kumimoji="1" lang="ja-JP" altLang="en-US" dirty="0"/>
          </a:p>
        </p:txBody>
      </p:sp>
    </p:spTree>
    <p:extLst>
      <p:ext uri="{BB962C8B-B14F-4D97-AF65-F5344CB8AC3E}">
        <p14:creationId xmlns:p14="http://schemas.microsoft.com/office/powerpoint/2010/main" val="182684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適切な学びの場のガイドライン</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（令和</a:t>
            </a: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月　全教員に配付）</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フッター プレースホルダー 1"/>
          <p:cNvSpPr>
            <a:spLocks noGrp="1"/>
          </p:cNvSpPr>
          <p:nvPr>
            <p:ph type="ftr" sz="quarter" idx="11"/>
          </p:nvPr>
        </p:nvSpPr>
        <p:spPr>
          <a:xfrm>
            <a:off x="5944931" y="6520226"/>
            <a:ext cx="3086100" cy="365125"/>
          </a:xfrm>
        </p:spPr>
        <p:txBody>
          <a:bodyPr/>
          <a:lstStyle/>
          <a:p>
            <a:r>
              <a:rPr kumimoji="1" lang="zh-TW" altLang="en-US" dirty="0"/>
              <a:t>長野県教育委員会事務局特別支援教育課</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99" y="978180"/>
            <a:ext cx="3918307" cy="5542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6582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4" name="テキスト ボックス 11"/>
          <p:cNvSpPr txBox="1"/>
          <p:nvPr/>
        </p:nvSpPr>
        <p:spPr>
          <a:xfrm>
            <a:off x="820581" y="3493650"/>
            <a:ext cx="7730310" cy="245779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🔶例を参考に実際に演習を体験しましょう。</a:t>
            </a:r>
            <a:endParaRPr lang="en-US" alt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🔶演習を踏まえ、各校及び各学年等</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で実施して</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ください。</a:t>
            </a:r>
            <a:endPar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正方形/長方形 4"/>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角丸四角形吹き出し 6"/>
          <p:cNvSpPr/>
          <p:nvPr/>
        </p:nvSpPr>
        <p:spPr>
          <a:xfrm>
            <a:off x="2772698" y="1140543"/>
            <a:ext cx="6099000" cy="845573"/>
          </a:xfrm>
          <a:prstGeom prst="wedgeRoundRectCallout">
            <a:avLst>
              <a:gd name="adj1" fmla="val -57878"/>
              <a:gd name="adj2" fmla="val 56074"/>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latin typeface="HG丸ｺﾞｼｯｸM-PRO" panose="020F0600000000000000" pitchFamily="50" charset="-128"/>
                <a:ea typeface="HG丸ｺﾞｼｯｸM-PRO" panose="020F0600000000000000" pitchFamily="50" charset="-128"/>
              </a:rPr>
              <a:t>研修の例を体験してみましょう</a:t>
            </a:r>
          </a:p>
        </p:txBody>
      </p:sp>
      <p:grpSp>
        <p:nvGrpSpPr>
          <p:cNvPr id="8" name="グループ化 7"/>
          <p:cNvGrpSpPr/>
          <p:nvPr/>
        </p:nvGrpSpPr>
        <p:grpSpPr>
          <a:xfrm>
            <a:off x="629265" y="1443222"/>
            <a:ext cx="2043679" cy="1769333"/>
            <a:chOff x="123144" y="4398690"/>
            <a:chExt cx="2584625" cy="2140223"/>
          </a:xfrm>
        </p:grpSpPr>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44" y="4398690"/>
              <a:ext cx="2489839" cy="2140223"/>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7005" y="5338916"/>
              <a:ext cx="845978" cy="1196550"/>
            </a:xfrm>
            <a:prstGeom prst="rect">
              <a:avLst/>
            </a:prstGeom>
            <a:ln w="19050">
              <a:solidFill>
                <a:schemeClr val="tx1"/>
              </a:solidFill>
            </a:ln>
            <a:effectLst>
              <a:outerShdw blurRad="292100" dist="139700" dir="2700000" algn="tl" rotWithShape="0">
                <a:srgbClr val="333333">
                  <a:alpha val="65000"/>
                </a:srgbClr>
              </a:outerShdw>
            </a:effectLst>
          </p:spPr>
        </p:pic>
        <p:pic>
          <p:nvPicPr>
            <p:cNvPr id="11" name="図 10"/>
            <p:cNvPicPr>
              <a:picLocks noChangeAspect="1"/>
            </p:cNvPicPr>
            <p:nvPr/>
          </p:nvPicPr>
          <p:blipFill rotWithShape="1">
            <a:blip r:embed="rId5" cstate="email">
              <a:extLst>
                <a:ext uri="{28A0092B-C50C-407E-A947-70E740481C1C}">
                  <a14:useLocalDpi xmlns:a14="http://schemas.microsoft.com/office/drawing/2010/main"/>
                </a:ext>
              </a:extLst>
            </a:blip>
            <a:srcRect l="89713" t="87157"/>
            <a:stretch/>
          </p:blipFill>
          <p:spPr>
            <a:xfrm>
              <a:off x="2451642" y="6262330"/>
              <a:ext cx="256127" cy="274860"/>
            </a:xfrm>
            <a:prstGeom prst="rect">
              <a:avLst/>
            </a:prstGeom>
          </p:spPr>
        </p:pic>
      </p:grpSp>
    </p:spTree>
    <p:extLst>
      <p:ext uri="{BB962C8B-B14F-4D97-AF65-F5344CB8AC3E}">
        <p14:creationId xmlns:p14="http://schemas.microsoft.com/office/powerpoint/2010/main" val="117316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07" y="3393316"/>
            <a:ext cx="2811137" cy="2843122"/>
          </a:xfrm>
          <a:prstGeom prst="rect">
            <a:avLst/>
          </a:prstGeom>
        </p:spPr>
      </p:pic>
      <p:sp>
        <p:nvSpPr>
          <p:cNvPr id="6" name="角丸四角形吹き出し 5"/>
          <p:cNvSpPr/>
          <p:nvPr/>
        </p:nvSpPr>
        <p:spPr>
          <a:xfrm>
            <a:off x="2772698" y="1140542"/>
            <a:ext cx="6099000" cy="2340077"/>
          </a:xfrm>
          <a:prstGeom prst="wedgeRoundRectCallout">
            <a:avLst>
              <a:gd name="adj1" fmla="val -64166"/>
              <a:gd name="adj2" fmla="val 57469"/>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latin typeface="HG丸ｺﾞｼｯｸM-PRO" panose="020F0600000000000000" pitchFamily="50" charset="-128"/>
                <a:ea typeface="HG丸ｺﾞｼｯｸM-PRO" panose="020F0600000000000000" pitchFamily="50" charset="-128"/>
              </a:rPr>
              <a:t>配慮が必要だと思われる児童生徒を思い浮かべ、現状の支援体制や今後の支援の見通しを立ててみましょう</a:t>
            </a:r>
          </a:p>
        </p:txBody>
      </p:sp>
      <p:sp>
        <p:nvSpPr>
          <p:cNvPr id="8" name="角丸四角形 7"/>
          <p:cNvSpPr/>
          <p:nvPr/>
        </p:nvSpPr>
        <p:spPr>
          <a:xfrm>
            <a:off x="3399692" y="3886097"/>
            <a:ext cx="5626321"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今後</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自校で</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取り組</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めそう</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な</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支援</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体制や内容について、特コと相談しましょう。</a:t>
            </a:r>
          </a:p>
        </p:txBody>
      </p:sp>
      <p:sp>
        <p:nvSpPr>
          <p:cNvPr id="12" name="正方形/長方形 11"/>
          <p:cNvSpPr/>
          <p:nvPr/>
        </p:nvSpPr>
        <p:spPr>
          <a:xfrm>
            <a:off x="0" y="15315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72623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189120" y="81119"/>
            <a:ext cx="661008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例）「通常の学級を支える体制整備」</a:t>
            </a:r>
          </a:p>
        </p:txBody>
      </p:sp>
      <p:sp>
        <p:nvSpPr>
          <p:cNvPr id="3" name="フッター プレースホルダー 2"/>
          <p:cNvSpPr>
            <a:spLocks noGrp="1"/>
          </p:cNvSpPr>
          <p:nvPr>
            <p:ph type="ftr" sz="quarter" idx="11"/>
          </p:nvPr>
        </p:nvSpPr>
        <p:spPr>
          <a:xfrm>
            <a:off x="5815977" y="6430122"/>
            <a:ext cx="3086100" cy="365125"/>
          </a:xfrm>
        </p:spPr>
        <p:txBody>
          <a:bodyPr/>
          <a:lstStyle/>
          <a:p>
            <a:r>
              <a:rPr kumimoji="1" lang="zh-TW" altLang="en-US" dirty="0"/>
              <a:t>長野県教育委員会事務局特別支援教育課</a:t>
            </a:r>
            <a:endParaRPr kumimoji="1" lang="ja-JP" altLang="en-US"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344" y="803711"/>
            <a:ext cx="8367631" cy="5626411"/>
          </a:xfrm>
          <a:prstGeom prst="rect">
            <a:avLst/>
          </a:prstGeom>
        </p:spPr>
      </p:pic>
    </p:spTree>
    <p:extLst>
      <p:ext uri="{BB962C8B-B14F-4D97-AF65-F5344CB8AC3E}">
        <p14:creationId xmlns:p14="http://schemas.microsoft.com/office/powerpoint/2010/main" val="2081343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772698" y="924123"/>
            <a:ext cx="6099000" cy="2605549"/>
          </a:xfrm>
          <a:prstGeom prst="wedgeRoundRectCallout">
            <a:avLst>
              <a:gd name="adj1" fmla="val -64166"/>
              <a:gd name="adj2" fmla="val 57469"/>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latin typeface="HG丸ｺﾞｼｯｸM-PRO" panose="020F0600000000000000" pitchFamily="50" charset="-128"/>
                <a:ea typeface="HG丸ｺﾞｼｯｸM-PRO" panose="020F0600000000000000" pitchFamily="50" charset="-128"/>
              </a:rPr>
              <a:t>表と照らし合わせながら、自校の「入級・通級利用」「通常級との連携」「継続</a:t>
            </a:r>
            <a:r>
              <a:rPr kumimoji="1" lang="en-US" altLang="ja-JP" sz="3200" dirty="0">
                <a:latin typeface="HG丸ｺﾞｼｯｸM-PRO" panose="020F0600000000000000" pitchFamily="50" charset="-128"/>
                <a:ea typeface="HG丸ｺﾞｼｯｸM-PRO" panose="020F0600000000000000" pitchFamily="50" charset="-128"/>
              </a:rPr>
              <a:t>/</a:t>
            </a:r>
            <a:r>
              <a:rPr kumimoji="1" lang="ja-JP" altLang="en-US" sz="3200" dirty="0">
                <a:latin typeface="HG丸ｺﾞｼｯｸM-PRO" panose="020F0600000000000000" pitchFamily="50" charset="-128"/>
                <a:ea typeface="HG丸ｺﾞｼｯｸM-PRO" panose="020F0600000000000000" pitchFamily="50" charset="-128"/>
              </a:rPr>
              <a:t>退級・通級終了」についての流れを確認しましょう</a:t>
            </a:r>
          </a:p>
        </p:txBody>
      </p:sp>
      <p:sp>
        <p:nvSpPr>
          <p:cNvPr id="8" name="角丸四角形 7"/>
          <p:cNvSpPr/>
          <p:nvPr/>
        </p:nvSpPr>
        <p:spPr>
          <a:xfrm>
            <a:off x="3667432" y="4075799"/>
            <a:ext cx="5204266"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更</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に大切</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にしたい部分を校内で決め、具体的な方針を立てましょう。</a:t>
            </a: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8551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41586" y="134233"/>
            <a:ext cx="8312556"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例）「特別支援教育を学校全体で推進する体制整備」</a:t>
            </a:r>
          </a:p>
        </p:txBody>
      </p:sp>
      <p:sp>
        <p:nvSpPr>
          <p:cNvPr id="3" name="フッター プレースホルダー 2"/>
          <p:cNvSpPr>
            <a:spLocks noGrp="1"/>
          </p:cNvSpPr>
          <p:nvPr>
            <p:ph type="ftr" sz="quarter" idx="11"/>
          </p:nvPr>
        </p:nvSpPr>
        <p:spPr>
          <a:xfrm>
            <a:off x="5810997" y="6492875"/>
            <a:ext cx="3086100" cy="365125"/>
          </a:xfrm>
        </p:spPr>
        <p:txBody>
          <a:bodyPr/>
          <a:lstStyle/>
          <a:p>
            <a:r>
              <a:rPr kumimoji="1" lang="zh-TW" altLang="en-US" dirty="0"/>
              <a:t>長野県教育委員会事務局特別支援教育課</a:t>
            </a:r>
            <a:endParaRPr kumimoji="1" lang="ja-JP" altLang="en-US"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502" y="820853"/>
            <a:ext cx="8151300" cy="5672022"/>
          </a:xfrm>
          <a:prstGeom prst="rect">
            <a:avLst/>
          </a:prstGeom>
        </p:spPr>
      </p:pic>
    </p:spTree>
    <p:extLst>
      <p:ext uri="{BB962C8B-B14F-4D97-AF65-F5344CB8AC3E}">
        <p14:creationId xmlns:p14="http://schemas.microsoft.com/office/powerpoint/2010/main" val="3246174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smtClean="0"/>
              <a:t>長野県教育委員会事務局特別支援教育課</a:t>
            </a:r>
            <a:endParaRPr kumimoji="1" lang="ja-JP" altLang="en-US"/>
          </a:p>
        </p:txBody>
      </p:sp>
      <p:pic>
        <p:nvPicPr>
          <p:cNvPr id="6" name="図 5"/>
          <p:cNvPicPr>
            <a:picLocks noChangeAspect="1"/>
          </p:cNvPicPr>
          <p:nvPr/>
        </p:nvPicPr>
        <p:blipFill rotWithShape="1">
          <a:blip r:embed="rId3">
            <a:extLst>
              <a:ext uri="{28A0092B-C50C-407E-A947-70E740481C1C}">
                <a14:useLocalDpi xmlns:a14="http://schemas.microsoft.com/office/drawing/2010/main"/>
              </a:ext>
            </a:extLst>
          </a:blip>
          <a:srcRect b="6205"/>
          <a:stretch/>
        </p:blipFill>
        <p:spPr>
          <a:xfrm>
            <a:off x="815188" y="1413164"/>
            <a:ext cx="7513624" cy="4970530"/>
          </a:xfrm>
          <a:prstGeom prst="rect">
            <a:avLst/>
          </a:prstGeom>
        </p:spPr>
      </p:pic>
      <p:sp>
        <p:nvSpPr>
          <p:cNvPr id="8" name="角丸四角形 7"/>
          <p:cNvSpPr/>
          <p:nvPr/>
        </p:nvSpPr>
        <p:spPr>
          <a:xfrm>
            <a:off x="0" y="355086"/>
            <a:ext cx="9144000" cy="957899"/>
          </a:xfrm>
          <a:prstGeom prst="roundRect">
            <a:avLst>
              <a:gd name="adj" fmla="val 8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kumimoji="1" lang="ja-JP" altLang="en-US" sz="2000" dirty="0">
                <a:latin typeface="ＭＳ Ｐゴシック" panose="020B0600070205080204" pitchFamily="50" charset="-128"/>
                <a:ea typeface="ＭＳ Ｐゴシック" panose="020B0600070205080204" pitchFamily="50" charset="-128"/>
              </a:rPr>
              <a:t>学</a:t>
            </a:r>
            <a:r>
              <a:rPr kumimoji="1" lang="ja-JP" altLang="en-US" sz="2000" dirty="0" smtClean="0">
                <a:latin typeface="ＭＳ Ｐゴシック" panose="020B0600070205080204" pitchFamily="50" charset="-128"/>
                <a:ea typeface="ＭＳ Ｐゴシック" panose="020B0600070205080204" pitchFamily="50" charset="-128"/>
              </a:rPr>
              <a:t>びの</a:t>
            </a:r>
            <a:r>
              <a:rPr kumimoji="1" lang="ja-JP" altLang="en-US" sz="2000" dirty="0">
                <a:latin typeface="ＭＳ Ｐゴシック" panose="020B0600070205080204" pitchFamily="50" charset="-128"/>
                <a:ea typeface="ＭＳ Ｐゴシック" panose="020B0600070205080204" pitchFamily="50" charset="-128"/>
              </a:rPr>
              <a:t>場</a:t>
            </a:r>
            <a:r>
              <a:rPr kumimoji="1" lang="ja-JP" altLang="en-US" sz="2000" dirty="0" smtClean="0">
                <a:latin typeface="ＭＳ Ｐゴシック" panose="020B0600070205080204" pitchFamily="50" charset="-128"/>
                <a:ea typeface="ＭＳ Ｐゴシック" panose="020B0600070205080204" pitchFamily="50" charset="-128"/>
              </a:rPr>
              <a:t>を検討する際に、通常の学級担任と特コが相談しながら</a:t>
            </a:r>
            <a:endParaRPr kumimoji="1" lang="en-US" altLang="ja-JP" sz="2000" smtClean="0">
              <a:latin typeface="ＭＳ Ｐゴシック" panose="020B0600070205080204" pitchFamily="50" charset="-128"/>
              <a:ea typeface="ＭＳ Ｐゴシック" panose="020B0600070205080204" pitchFamily="50" charset="-128"/>
            </a:endParaRPr>
          </a:p>
          <a:p>
            <a:pPr algn="ctr">
              <a:lnSpc>
                <a:spcPts val="2600"/>
              </a:lnSpc>
            </a:pPr>
            <a:r>
              <a:rPr kumimoji="1" lang="ja-JP" altLang="en-US" sz="200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就学判断検討シート」を作成</a:t>
            </a:r>
            <a:r>
              <a:rPr kumimoji="1" lang="ja-JP" altLang="en-US" sz="2000" smtClean="0">
                <a:latin typeface="ＭＳ Ｐゴシック" panose="020B0600070205080204" pitchFamily="50" charset="-128"/>
                <a:ea typeface="ＭＳ Ｐゴシック" panose="020B0600070205080204" pitchFamily="50" charset="-128"/>
              </a:rPr>
              <a:t>し、適切</a:t>
            </a:r>
            <a:r>
              <a:rPr kumimoji="1" lang="ja-JP" altLang="en-US" sz="2000" dirty="0" smtClean="0">
                <a:latin typeface="ＭＳ Ｐゴシック" panose="020B0600070205080204" pitchFamily="50" charset="-128"/>
                <a:ea typeface="ＭＳ Ｐゴシック" panose="020B0600070205080204" pitchFamily="50" charset="-128"/>
              </a:rPr>
              <a:t>な学びの場を検討します。</a:t>
            </a:r>
            <a:endParaRPr kumimoji="1"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5055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23796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67" y="3276386"/>
            <a:ext cx="2811137" cy="2843122"/>
          </a:xfrm>
          <a:prstGeom prst="rect">
            <a:avLst/>
          </a:prstGeom>
        </p:spPr>
      </p:pic>
      <p:sp>
        <p:nvSpPr>
          <p:cNvPr id="6" name="角丸四角形吹き出し 5"/>
          <p:cNvSpPr/>
          <p:nvPr/>
        </p:nvSpPr>
        <p:spPr>
          <a:xfrm>
            <a:off x="2772698" y="1170039"/>
            <a:ext cx="6099000" cy="1822612"/>
          </a:xfrm>
          <a:prstGeom prst="wedgeRoundRectCallout">
            <a:avLst>
              <a:gd name="adj1" fmla="val -64166"/>
              <a:gd name="adj2" fmla="val 57469"/>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担当している子を一人思い浮かべてチェックをしてみましょう</a:t>
            </a:r>
          </a:p>
        </p:txBody>
      </p:sp>
      <p:sp>
        <p:nvSpPr>
          <p:cNvPr id="8" name="角丸四角形 7"/>
          <p:cNvSpPr/>
          <p:nvPr/>
        </p:nvSpPr>
        <p:spPr>
          <a:xfrm>
            <a:off x="3308388" y="3627365"/>
            <a:ext cx="5673379"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初めての場合は、関係する先生方で相談しながらチェックをしてみましょう。</a:t>
            </a:r>
          </a:p>
        </p:txBody>
      </p:sp>
      <p:sp>
        <p:nvSpPr>
          <p:cNvPr id="9" name="正方形/長方形 8"/>
          <p:cNvSpPr/>
          <p:nvPr/>
        </p:nvSpPr>
        <p:spPr>
          <a:xfrm>
            <a:off x="0" y="185032"/>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11457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70161" y="178602"/>
            <a:ext cx="8312556"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「チェックシートの活用」</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l="30601" r="31312" b="4197"/>
          <a:stretch/>
        </p:blipFill>
        <p:spPr>
          <a:xfrm>
            <a:off x="270161" y="910106"/>
            <a:ext cx="4156278" cy="5880626"/>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l="30988" r="30684" b="7142"/>
          <a:stretch/>
        </p:blipFill>
        <p:spPr>
          <a:xfrm>
            <a:off x="4426439" y="1349445"/>
            <a:ext cx="3992819" cy="5441287"/>
          </a:xfrm>
          <a:prstGeom prst="rect">
            <a:avLst/>
          </a:prstGeom>
        </p:spPr>
      </p:pic>
      <p:sp>
        <p:nvSpPr>
          <p:cNvPr id="5" name="フッター プレースホルダー 4"/>
          <p:cNvSpPr>
            <a:spLocks noGrp="1"/>
          </p:cNvSpPr>
          <p:nvPr>
            <p:ph type="ftr" sz="quarter" idx="11"/>
          </p:nvPr>
        </p:nvSpPr>
        <p:spPr>
          <a:xfrm>
            <a:off x="6057900" y="6608170"/>
            <a:ext cx="3086100" cy="365125"/>
          </a:xfrm>
        </p:spPr>
        <p:txBody>
          <a:bodyPr/>
          <a:lstStyle/>
          <a:p>
            <a:r>
              <a:rPr kumimoji="1" lang="zh-TW" altLang="en-US" dirty="0"/>
              <a:t>長野県教育委員会事務局特別支援教育課</a:t>
            </a:r>
            <a:endParaRPr kumimoji="1" lang="ja-JP" altLang="en-US" dirty="0"/>
          </a:p>
        </p:txBody>
      </p:sp>
    </p:spTree>
    <p:extLst>
      <p:ext uri="{BB962C8B-B14F-4D97-AF65-F5344CB8AC3E}">
        <p14:creationId xmlns:p14="http://schemas.microsoft.com/office/powerpoint/2010/main" val="39169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85234D7-5B82-034C-9ADD-06602CC67928}"/>
              </a:ext>
            </a:extLst>
          </p:cNvPr>
          <p:cNvSpPr>
            <a:spLocks noGrp="1"/>
          </p:cNvSpPr>
          <p:nvPr>
            <p:ph type="ftr" sz="quarter" idx="11"/>
          </p:nvPr>
        </p:nvSpPr>
        <p:spPr>
          <a:xfrm>
            <a:off x="6210137" y="6492875"/>
            <a:ext cx="3086100" cy="365125"/>
          </a:xfrm>
        </p:spPr>
        <p:txBody>
          <a:bodyPr/>
          <a:lstStyle/>
          <a:p>
            <a:r>
              <a:rPr kumimoji="1" lang="zh-TW" altLang="en-US" dirty="0"/>
              <a:t>長野県教育委員会事務局特別支援教育課</a:t>
            </a:r>
            <a:endParaRPr kumimoji="1"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5703" y="4695494"/>
            <a:ext cx="1717960" cy="1797381"/>
          </a:xfrm>
          <a:prstGeom prst="rect">
            <a:avLst/>
          </a:prstGeom>
        </p:spPr>
      </p:pic>
      <p:sp>
        <p:nvSpPr>
          <p:cNvPr id="4" name="角丸四角形 3"/>
          <p:cNvSpPr/>
          <p:nvPr/>
        </p:nvSpPr>
        <p:spPr>
          <a:xfrm>
            <a:off x="982868" y="906154"/>
            <a:ext cx="7053157" cy="3753496"/>
          </a:xfrm>
          <a:prstGeom prst="roundRect">
            <a:avLst>
              <a:gd name="adj" fmla="val 564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6EBF969-27ED-D647-AB20-4BA3A2CE5DA9}"/>
              </a:ext>
            </a:extLst>
          </p:cNvPr>
          <p:cNvSpPr/>
          <p:nvPr/>
        </p:nvSpPr>
        <p:spPr>
          <a:xfrm>
            <a:off x="3643886" y="2083468"/>
            <a:ext cx="4418934" cy="954107"/>
          </a:xfrm>
          <a:prstGeom prst="rect">
            <a:avLst/>
          </a:prstGeom>
        </p:spPr>
        <p:txBody>
          <a:bodyPr wrap="square">
            <a:spAutoFit/>
          </a:bodyPr>
          <a:lstStyle/>
          <a:p>
            <a:r>
              <a:rPr lang="ja-JP" altLang="en-US" sz="2800" dirty="0">
                <a:latin typeface="MS-Gothic-90ms-RKSJ-H"/>
              </a:rPr>
              <a:t>第</a:t>
            </a:r>
            <a:r>
              <a:rPr lang="en-US" altLang="ja-JP" sz="2800" dirty="0">
                <a:latin typeface="MS-Gothic-90ms-RKSJ-H"/>
              </a:rPr>
              <a:t>5</a:t>
            </a:r>
            <a:r>
              <a:rPr lang="ja-JP" altLang="en-US" sz="2800" dirty="0">
                <a:latin typeface="MS-Gothic-90ms-RKSJ-H"/>
              </a:rPr>
              <a:t>章　ワンポイント配慮</a:t>
            </a:r>
            <a:endParaRPr lang="en-US" altLang="ja-JP" sz="2800" dirty="0">
              <a:latin typeface="MS-Gothic-90ms-RKSJ-H"/>
            </a:endParaRPr>
          </a:p>
          <a:p>
            <a:r>
              <a:rPr lang="ja-JP" altLang="en-US" sz="2800" dirty="0">
                <a:latin typeface="MS-Gothic-90ms-RKSJ-H"/>
              </a:rPr>
              <a:t>こんなとき　どうする？</a:t>
            </a:r>
            <a:endParaRPr lang="ja-JP" altLang="en-US" sz="2800" dirty="0"/>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777" y="1169480"/>
            <a:ext cx="2349556" cy="3307928"/>
          </a:xfrm>
          <a:prstGeom prst="rect">
            <a:avLst/>
          </a:prstGeom>
        </p:spPr>
      </p:pic>
      <p:grpSp>
        <p:nvGrpSpPr>
          <p:cNvPr id="15" name="グループ化 14"/>
          <p:cNvGrpSpPr/>
          <p:nvPr/>
        </p:nvGrpSpPr>
        <p:grpSpPr>
          <a:xfrm>
            <a:off x="1279952" y="4947135"/>
            <a:ext cx="5499219" cy="1440000"/>
            <a:chOff x="3165320" y="3103225"/>
            <a:chExt cx="4974586" cy="1440000"/>
          </a:xfrm>
        </p:grpSpPr>
        <p:pic>
          <p:nvPicPr>
            <p:cNvPr id="10" name="図 9" descr="ホワイト が含まれている画像  自動的に生成された説明"/>
            <p:cNvPicPr/>
            <p:nvPr/>
          </p:nvPicPr>
          <p:blipFill>
            <a:blip r:embed="rId5">
              <a:extLst>
                <a:ext uri="{28A0092B-C50C-407E-A947-70E740481C1C}">
                  <a14:useLocalDpi xmlns:a14="http://schemas.microsoft.com/office/drawing/2010/main"/>
                </a:ext>
              </a:extLst>
            </a:blip>
            <a:stretch>
              <a:fillRect/>
            </a:stretch>
          </p:blipFill>
          <p:spPr>
            <a:xfrm>
              <a:off x="3165320" y="3103225"/>
              <a:ext cx="1440000" cy="1440000"/>
            </a:xfrm>
            <a:prstGeom prst="rect">
              <a:avLst/>
            </a:prstGeom>
          </p:spPr>
        </p:pic>
        <p:sp>
          <p:nvSpPr>
            <p:cNvPr id="12" name="テキスト ボックス 11"/>
            <p:cNvSpPr txBox="1"/>
            <p:nvPr/>
          </p:nvSpPr>
          <p:spPr>
            <a:xfrm>
              <a:off x="4649722" y="3150110"/>
              <a:ext cx="3490184" cy="1200329"/>
            </a:xfrm>
            <a:prstGeom prst="rect">
              <a:avLst/>
            </a:prstGeom>
            <a:noFill/>
          </p:spPr>
          <p:txBody>
            <a:bodyPr wrap="square" rtlCol="0">
              <a:spAutoFit/>
            </a:bodyPr>
            <a:lstStyle/>
            <a:p>
              <a:pPr algn="l"/>
              <a:r>
                <a:rPr kumimoji="1" lang="ja-JP" altLang="en-US" sz="2400" dirty="0">
                  <a:latin typeface="+mn-ea"/>
                  <a:ea typeface="+mn-ea"/>
                </a:rPr>
                <a:t>こちらから「合理的配慮実践事例集」の</a:t>
              </a:r>
              <a:r>
                <a:rPr kumimoji="1" lang="en-US" altLang="ja-JP" sz="2400" dirty="0">
                  <a:latin typeface="+mn-ea"/>
                  <a:ea typeface="+mn-ea"/>
                </a:rPr>
                <a:t>PDF</a:t>
              </a:r>
              <a:r>
                <a:rPr kumimoji="1" lang="ja-JP" altLang="en-US" sz="2400" dirty="0">
                  <a:latin typeface="+mn-ea"/>
                  <a:ea typeface="+mn-ea"/>
                </a:rPr>
                <a:t>をダウンロードできます。</a:t>
              </a:r>
            </a:p>
          </p:txBody>
        </p:sp>
      </p:grpSp>
      <p:sp>
        <p:nvSpPr>
          <p:cNvPr id="13" name="テキスト ボックス 12"/>
          <p:cNvSpPr txBox="1"/>
          <p:nvPr/>
        </p:nvSpPr>
        <p:spPr>
          <a:xfrm>
            <a:off x="3711538" y="3954188"/>
            <a:ext cx="4351282" cy="523220"/>
          </a:xfrm>
          <a:prstGeom prst="rect">
            <a:avLst/>
          </a:prstGeom>
          <a:noFill/>
        </p:spPr>
        <p:txBody>
          <a:bodyPr wrap="square" rtlCol="0">
            <a:spAutoFit/>
          </a:bodyPr>
          <a:lstStyle/>
          <a:p>
            <a:r>
              <a:rPr kumimoji="1" lang="en-US" altLang="ja-JP" sz="2800" dirty="0">
                <a:latin typeface="+mn-ea"/>
                <a:ea typeface="+mn-ea"/>
              </a:rPr>
              <a:t>※</a:t>
            </a:r>
            <a:r>
              <a:rPr kumimoji="1" lang="ja-JP" altLang="en-US" sz="2800" dirty="0">
                <a:latin typeface="+mn-ea"/>
                <a:ea typeface="+mn-ea"/>
              </a:rPr>
              <a:t>　</a:t>
            </a:r>
            <a:r>
              <a:rPr kumimoji="1" lang="en-US" altLang="ja-JP" sz="2800" dirty="0">
                <a:latin typeface="+mn-ea"/>
                <a:ea typeface="+mn-ea"/>
              </a:rPr>
              <a:t>P129~</a:t>
            </a:r>
            <a:r>
              <a:rPr kumimoji="1" lang="ja-JP" altLang="en-US" sz="2800" dirty="0">
                <a:latin typeface="+mn-ea"/>
                <a:ea typeface="+mn-ea"/>
              </a:rPr>
              <a:t>に掲載</a:t>
            </a:r>
          </a:p>
        </p:txBody>
      </p:sp>
      <p:sp>
        <p:nvSpPr>
          <p:cNvPr id="11" name="テキスト ボックス 10"/>
          <p:cNvSpPr txBox="1"/>
          <p:nvPr/>
        </p:nvSpPr>
        <p:spPr>
          <a:xfrm>
            <a:off x="-128015" y="235387"/>
            <a:ext cx="9424252" cy="523220"/>
          </a:xfrm>
          <a:prstGeom prst="rect">
            <a:avLst/>
          </a:prstGeom>
          <a:noFill/>
        </p:spPr>
        <p:txBody>
          <a:bodyPr wrap="square" rtlCol="0">
            <a:spAutoFit/>
          </a:bodyPr>
          <a:lstStyle/>
          <a:p>
            <a:r>
              <a:rPr kumimoji="1" lang="ja-JP" altLang="en-US" sz="2800" dirty="0"/>
              <a:t>チェックシートをもとに、具体的な支援を考えましょう</a:t>
            </a:r>
          </a:p>
        </p:txBody>
      </p:sp>
    </p:spTree>
    <p:extLst>
      <p:ext uri="{BB962C8B-B14F-4D97-AF65-F5344CB8AC3E}">
        <p14:creationId xmlns:p14="http://schemas.microsoft.com/office/powerpoint/2010/main" val="3746310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FF33E6-9B50-4A40-83D7-DF15EB8F15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712" t="27817" r="24168" b="36518"/>
          <a:stretch/>
        </p:blipFill>
        <p:spPr>
          <a:xfrm>
            <a:off x="2030856" y="863599"/>
            <a:ext cx="5233543" cy="5179028"/>
          </a:xfrm>
          <a:prstGeom prst="rect">
            <a:avLst/>
          </a:prstGeom>
        </p:spPr>
      </p:pic>
      <p:sp>
        <p:nvSpPr>
          <p:cNvPr id="2" name="フッター プレースホルダー 1">
            <a:extLst>
              <a:ext uri="{FF2B5EF4-FFF2-40B4-BE49-F238E27FC236}">
                <a16:creationId xmlns:a16="http://schemas.microsoft.com/office/drawing/2014/main" id="{57FEFA88-A33D-8A49-8BB2-386BF704D8A5}"/>
              </a:ext>
            </a:extLst>
          </p:cNvPr>
          <p:cNvSpPr>
            <a:spLocks noGrp="1"/>
          </p:cNvSpPr>
          <p:nvPr>
            <p:ph type="ftr" sz="quarter" idx="11"/>
          </p:nvPr>
        </p:nvSpPr>
        <p:spPr>
          <a:xfrm>
            <a:off x="3028950" y="6356350"/>
            <a:ext cx="3086100" cy="365125"/>
          </a:xfrm>
        </p:spPr>
        <p:txBody>
          <a:bodyPr>
            <a:normAutofit/>
          </a:bodyPr>
          <a:lstStyle/>
          <a:p>
            <a:pPr>
              <a:spcAft>
                <a:spcPts val="600"/>
              </a:spcAft>
            </a:pPr>
            <a:r>
              <a:rPr kumimoji="1" lang="zh-TW" altLang="en-US"/>
              <a:t>長野県教育委員会事務局特別支援教育課</a:t>
            </a:r>
            <a:endParaRPr kumimoji="1" lang="ja-JP" altLang="en-US"/>
          </a:p>
        </p:txBody>
      </p:sp>
    </p:spTree>
    <p:extLst>
      <p:ext uri="{BB962C8B-B14F-4D97-AF65-F5344CB8AC3E}">
        <p14:creationId xmlns:p14="http://schemas.microsoft.com/office/powerpoint/2010/main" val="81299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dirty="0"/>
              <a:t>長野県教育委員会事務局特別支援教育課</a:t>
            </a:r>
            <a:endParaRPr kumimoji="1" lang="ja-JP" altLang="en-US" dirty="0"/>
          </a:p>
        </p:txBody>
      </p:sp>
      <p:sp>
        <p:nvSpPr>
          <p:cNvPr id="4" name="テキスト ボックス 11"/>
          <p:cNvSpPr txBox="1"/>
          <p:nvPr/>
        </p:nvSpPr>
        <p:spPr>
          <a:xfrm>
            <a:off x="677349" y="965135"/>
            <a:ext cx="7730310" cy="1098283"/>
          </a:xfrm>
          <a:prstGeom prst="rect">
            <a:avLst/>
          </a:prstGeom>
          <a:solidFill>
            <a:sysClr val="window" lastClr="FFFFFF"/>
          </a:solidFill>
          <a:ln w="635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２年</a:t>
            </a:r>
            <a:r>
              <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県内の小中学校の全教員に一人１冊ずつ配付</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正方形/長方形 4"/>
          <p:cNvSpPr/>
          <p:nvPr/>
        </p:nvSpPr>
        <p:spPr>
          <a:xfrm>
            <a:off x="0" y="140126"/>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noProof="0" dirty="0">
                <a:solidFill>
                  <a:prstClr val="white"/>
                </a:solidFill>
                <a:latin typeface="HG丸ｺﾞｼｯｸM-PRO" panose="020F0600000000000000" pitchFamily="50" charset="-128"/>
                <a:ea typeface="HG丸ｺﾞｼｯｸM-PRO" panose="020F0600000000000000" pitchFamily="50" charset="-128"/>
              </a:rPr>
              <a:t>適切な学びの場のガイドライン</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11"/>
          <p:cNvSpPr txBox="1"/>
          <p:nvPr/>
        </p:nvSpPr>
        <p:spPr>
          <a:xfrm>
            <a:off x="2802555" y="2117093"/>
            <a:ext cx="6341445" cy="400840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配付したまま</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配付とともに概要を説明</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職員研修で特コ等が説明を実施</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職員研修や学年会等で演習を実施</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学年会や校内委員会で活用</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15" name="グループ化 14"/>
          <p:cNvGrpSpPr/>
          <p:nvPr/>
        </p:nvGrpSpPr>
        <p:grpSpPr>
          <a:xfrm>
            <a:off x="123144" y="4398690"/>
            <a:ext cx="2584625" cy="2140223"/>
            <a:chOff x="123144" y="4398690"/>
            <a:chExt cx="2584625" cy="2140223"/>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44" y="4398690"/>
              <a:ext cx="2489839" cy="2140223"/>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7005" y="5338916"/>
              <a:ext cx="845978" cy="1196550"/>
            </a:xfrm>
            <a:prstGeom prst="rect">
              <a:avLst/>
            </a:prstGeom>
            <a:ln w="19050">
              <a:solidFill>
                <a:schemeClr val="tx1"/>
              </a:solidFill>
            </a:ln>
            <a:effectLst>
              <a:outerShdw blurRad="292100" dist="139700" dir="2700000" algn="tl" rotWithShape="0">
                <a:srgbClr val="333333">
                  <a:alpha val="65000"/>
                </a:srgbClr>
              </a:outerShdw>
            </a:effectLst>
          </p:spPr>
        </p:pic>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l="89713" t="87157"/>
            <a:stretch/>
          </p:blipFill>
          <p:spPr>
            <a:xfrm>
              <a:off x="2451642" y="6262330"/>
              <a:ext cx="256127" cy="274860"/>
            </a:xfrm>
            <a:prstGeom prst="rect">
              <a:avLst/>
            </a:prstGeom>
          </p:spPr>
        </p:pic>
      </p:grpSp>
      <p:sp>
        <p:nvSpPr>
          <p:cNvPr id="14" name="角丸四角形吹き出し 13"/>
          <p:cNvSpPr/>
          <p:nvPr/>
        </p:nvSpPr>
        <p:spPr>
          <a:xfrm>
            <a:off x="137652" y="2831690"/>
            <a:ext cx="2241754" cy="1524000"/>
          </a:xfrm>
          <a:prstGeom prst="wedgeRoundRectCallou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各校での活用状況はいかがでしょうか？</a:t>
            </a:r>
          </a:p>
        </p:txBody>
      </p:sp>
      <p:sp>
        <p:nvSpPr>
          <p:cNvPr id="16" name="下矢印 15"/>
          <p:cNvSpPr/>
          <p:nvPr/>
        </p:nvSpPr>
        <p:spPr>
          <a:xfrm>
            <a:off x="3215149" y="2277024"/>
            <a:ext cx="393290" cy="3902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103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91B29EB2-196D-DA47-BC10-71C6EABB49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374" t="11502" r="15024" b="18210"/>
          <a:stretch/>
        </p:blipFill>
        <p:spPr>
          <a:xfrm>
            <a:off x="2307095" y="0"/>
            <a:ext cx="4529810" cy="6553542"/>
          </a:xfrm>
          <a:prstGeom prst="rect">
            <a:avLst/>
          </a:prstGeom>
        </p:spPr>
      </p:pic>
      <p:sp>
        <p:nvSpPr>
          <p:cNvPr id="2" name="フッター プレースホルダー 1">
            <a:extLst>
              <a:ext uri="{FF2B5EF4-FFF2-40B4-BE49-F238E27FC236}">
                <a16:creationId xmlns:a16="http://schemas.microsoft.com/office/drawing/2014/main" id="{C96F74DB-5A7C-CF4C-AFFA-010104D45AAF}"/>
              </a:ext>
            </a:extLst>
          </p:cNvPr>
          <p:cNvSpPr>
            <a:spLocks noGrp="1"/>
          </p:cNvSpPr>
          <p:nvPr>
            <p:ph type="ftr" sz="quarter" idx="11"/>
          </p:nvPr>
        </p:nvSpPr>
        <p:spPr>
          <a:xfrm>
            <a:off x="2927350" y="6492875"/>
            <a:ext cx="3086100" cy="365125"/>
          </a:xfrm>
        </p:spPr>
        <p:txBody>
          <a:bodyPr>
            <a:normAutofit/>
          </a:bodyPr>
          <a:lstStyle/>
          <a:p>
            <a:pPr>
              <a:spcAft>
                <a:spcPts val="600"/>
              </a:spcAft>
            </a:pPr>
            <a:r>
              <a:rPr kumimoji="1" lang="zh-TW" altLang="en-US" dirty="0"/>
              <a:t>長野県教育委員会事務局特別支援教育課</a:t>
            </a:r>
            <a:endParaRPr kumimoji="1" lang="ja-JP" altLang="en-US"/>
          </a:p>
        </p:txBody>
      </p:sp>
    </p:spTree>
    <p:extLst>
      <p:ext uri="{BB962C8B-B14F-4D97-AF65-F5344CB8AC3E}">
        <p14:creationId xmlns:p14="http://schemas.microsoft.com/office/powerpoint/2010/main" val="426418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267647"/>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413" y="2992651"/>
            <a:ext cx="2811137" cy="2843122"/>
          </a:xfrm>
          <a:prstGeom prst="rect">
            <a:avLst/>
          </a:prstGeom>
        </p:spPr>
      </p:pic>
      <p:sp>
        <p:nvSpPr>
          <p:cNvPr id="6" name="角丸四角形吹き出し 5"/>
          <p:cNvSpPr/>
          <p:nvPr/>
        </p:nvSpPr>
        <p:spPr>
          <a:xfrm>
            <a:off x="2772698" y="1170039"/>
            <a:ext cx="6099000" cy="1663621"/>
          </a:xfrm>
          <a:prstGeom prst="wedgeRoundRectCallout">
            <a:avLst>
              <a:gd name="adj1" fmla="val -64166"/>
              <a:gd name="adj2" fmla="val 57469"/>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簡略版「個別の指導計画」を作成してみましょう</a:t>
            </a:r>
          </a:p>
        </p:txBody>
      </p:sp>
      <p:sp>
        <p:nvSpPr>
          <p:cNvPr id="7" name="角丸四角形 6"/>
          <p:cNvSpPr/>
          <p:nvPr/>
        </p:nvSpPr>
        <p:spPr>
          <a:xfrm>
            <a:off x="3905793" y="3627365"/>
            <a:ext cx="4965905"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実態把握シートの結果や「ワンポイントアドバイス」を参考しましょう。</a:t>
            </a:r>
          </a:p>
        </p:txBody>
      </p:sp>
      <p:sp>
        <p:nvSpPr>
          <p:cNvPr id="8" name="正方形/長方形 7"/>
          <p:cNvSpPr/>
          <p:nvPr/>
        </p:nvSpPr>
        <p:spPr>
          <a:xfrm>
            <a:off x="0" y="21471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623566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70161" y="178602"/>
            <a:ext cx="8312556"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例）「個別の指導計画の作成」</a:t>
            </a:r>
          </a:p>
        </p:txBody>
      </p:sp>
      <p:sp>
        <p:nvSpPr>
          <p:cNvPr id="3" name="フッター プレースホルダー 2"/>
          <p:cNvSpPr>
            <a:spLocks noGrp="1"/>
          </p:cNvSpPr>
          <p:nvPr>
            <p:ph type="ftr" sz="quarter" idx="11"/>
          </p:nvPr>
        </p:nvSpPr>
        <p:spPr>
          <a:xfrm>
            <a:off x="6057900" y="6492875"/>
            <a:ext cx="3086100" cy="365125"/>
          </a:xfrm>
        </p:spPr>
        <p:txBody>
          <a:bodyPr/>
          <a:lstStyle/>
          <a:p>
            <a:r>
              <a:rPr kumimoji="1" lang="zh-TW" altLang="en-US" dirty="0"/>
              <a:t>長野県教育委員会事務局特別支援教育課</a:t>
            </a:r>
            <a:endParaRPr kumimoji="1" lang="ja-JP" altLang="en-US"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161" y="1058668"/>
            <a:ext cx="8973312" cy="5059680"/>
          </a:xfrm>
          <a:prstGeom prst="rect">
            <a:avLst/>
          </a:prstGeom>
        </p:spPr>
      </p:pic>
    </p:spTree>
    <p:extLst>
      <p:ext uri="{BB962C8B-B14F-4D97-AF65-F5344CB8AC3E}">
        <p14:creationId xmlns:p14="http://schemas.microsoft.com/office/powerpoint/2010/main" val="1333040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70161" y="178602"/>
            <a:ext cx="8312556"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例）「個別の指導計画の作成」</a:t>
            </a:r>
          </a:p>
        </p:txBody>
      </p:sp>
      <p:sp>
        <p:nvSpPr>
          <p:cNvPr id="3" name="フッター プレースホルダー 2"/>
          <p:cNvSpPr>
            <a:spLocks noGrp="1"/>
          </p:cNvSpPr>
          <p:nvPr>
            <p:ph type="ftr" sz="quarter" idx="11"/>
          </p:nvPr>
        </p:nvSpPr>
        <p:spPr>
          <a:xfrm>
            <a:off x="6057900" y="6492875"/>
            <a:ext cx="3086100" cy="365125"/>
          </a:xfrm>
        </p:spPr>
        <p:txBody>
          <a:bodyPr/>
          <a:lstStyle/>
          <a:p>
            <a:r>
              <a:rPr kumimoji="1" lang="zh-TW" altLang="en-US" dirty="0"/>
              <a:t>長野県教育委員会事務局特別支援教育課</a:t>
            </a:r>
            <a:endParaRPr kumimoji="1" lang="ja-JP" altLang="en-US" dirty="0"/>
          </a:p>
        </p:txBody>
      </p:sp>
      <p:graphicFrame>
        <p:nvGraphicFramePr>
          <p:cNvPr id="6" name="表 5"/>
          <p:cNvGraphicFramePr>
            <a:graphicFrameLocks noGrp="1"/>
          </p:cNvGraphicFramePr>
          <p:nvPr/>
        </p:nvGraphicFramePr>
        <p:xfrm>
          <a:off x="442453" y="3539425"/>
          <a:ext cx="8140264" cy="1868770"/>
        </p:xfrm>
        <a:graphic>
          <a:graphicData uri="http://schemas.openxmlformats.org/drawingml/2006/table">
            <a:tbl>
              <a:tblPr firstRow="1" firstCol="1" bandRow="1"/>
              <a:tblGrid>
                <a:gridCol w="987826">
                  <a:extLst>
                    <a:ext uri="{9D8B030D-6E8A-4147-A177-3AD203B41FA5}">
                      <a16:colId xmlns:a16="http://schemas.microsoft.com/office/drawing/2014/main" val="1261662965"/>
                    </a:ext>
                  </a:extLst>
                </a:gridCol>
                <a:gridCol w="1463146">
                  <a:extLst>
                    <a:ext uri="{9D8B030D-6E8A-4147-A177-3AD203B41FA5}">
                      <a16:colId xmlns:a16="http://schemas.microsoft.com/office/drawing/2014/main" val="260689117"/>
                    </a:ext>
                  </a:extLst>
                </a:gridCol>
                <a:gridCol w="2124391">
                  <a:extLst>
                    <a:ext uri="{9D8B030D-6E8A-4147-A177-3AD203B41FA5}">
                      <a16:colId xmlns:a16="http://schemas.microsoft.com/office/drawing/2014/main" val="1384631401"/>
                    </a:ext>
                  </a:extLst>
                </a:gridCol>
                <a:gridCol w="2546358">
                  <a:extLst>
                    <a:ext uri="{9D8B030D-6E8A-4147-A177-3AD203B41FA5}">
                      <a16:colId xmlns:a16="http://schemas.microsoft.com/office/drawing/2014/main" val="2498181733"/>
                    </a:ext>
                  </a:extLst>
                </a:gridCol>
                <a:gridCol w="1018543">
                  <a:extLst>
                    <a:ext uri="{9D8B030D-6E8A-4147-A177-3AD203B41FA5}">
                      <a16:colId xmlns:a16="http://schemas.microsoft.com/office/drawing/2014/main" val="1799903492"/>
                    </a:ext>
                  </a:extLst>
                </a:gridCol>
              </a:tblGrid>
              <a:tr h="355475">
                <a:tc>
                  <a:txBody>
                    <a:bodyPr/>
                    <a:lstStyle/>
                    <a:p>
                      <a:pPr algn="ctr">
                        <a:spcAft>
                          <a:spcPts val="0"/>
                        </a:spcAft>
                      </a:pPr>
                      <a:r>
                        <a:rPr 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氏名</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主訴</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背景や要因</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ＭＳ ゴシック" panose="020B0609070205080204" pitchFamily="49" charset="-128"/>
                          <a:ea typeface="ＭＳ ゴシック" panose="020B0609070205080204" pitchFamily="49" charset="-128"/>
                          <a:cs typeface="Times New Roman" panose="02020603050405020304" pitchFamily="18" charset="0"/>
                        </a:rPr>
                        <a:t>具体的な支援</a:t>
                      </a:r>
                      <a:endParaRPr lang="ja-JP" sz="3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ＭＳ ゴシック" panose="020B0609070205080204" pitchFamily="49" charset="-128"/>
                          <a:ea typeface="ＭＳ ゴシック" panose="020B0609070205080204" pitchFamily="49" charset="-128"/>
                          <a:cs typeface="Times New Roman" panose="02020603050405020304" pitchFamily="18" charset="0"/>
                        </a:rPr>
                        <a:t>評価</a:t>
                      </a:r>
                      <a:endParaRPr lang="ja-JP" sz="3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629913"/>
                  </a:ext>
                </a:extLst>
              </a:tr>
              <a:tr h="1503010">
                <a:tc>
                  <a:txBody>
                    <a:bodyPr/>
                    <a:lstStyle/>
                    <a:p>
                      <a:pPr algn="just">
                        <a:lnSpc>
                          <a:spcPct val="100000"/>
                        </a:lnSpc>
                        <a:spcAft>
                          <a:spcPts val="0"/>
                        </a:spcAft>
                      </a:pP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授業中に席を離れてしまう</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視覚的、聴覚的な刺激に影響を受けやすい</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座席の位置は、窓側は避け、刺激がすくない席にする</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146091"/>
                  </a:ext>
                </a:extLst>
              </a:tr>
            </a:tbl>
          </a:graphicData>
        </a:graphic>
      </p:graphicFrame>
      <p:sp>
        <p:nvSpPr>
          <p:cNvPr id="7" name="角丸四角形吹き出し 6"/>
          <p:cNvSpPr/>
          <p:nvPr/>
        </p:nvSpPr>
        <p:spPr>
          <a:xfrm>
            <a:off x="270161" y="1563329"/>
            <a:ext cx="2423879" cy="1582994"/>
          </a:xfrm>
          <a:prstGeom prst="wedgeRoundRectCallout">
            <a:avLst>
              <a:gd name="adj1" fmla="val 18626"/>
              <a:gd name="adj2" fmla="val 70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l"/>
            <a:r>
              <a:rPr kumimoji="1" lang="ja-JP" altLang="en-US" sz="1800" dirty="0">
                <a:latin typeface="HG丸ｺﾞｼｯｸM-PRO" panose="020F0600000000000000" pitchFamily="50" charset="-128"/>
                <a:ea typeface="HG丸ｺﾞｼｯｸM-PRO" panose="020F0600000000000000" pitchFamily="50" charset="-128"/>
              </a:rPr>
              <a:t>先生の困り感ではありません。</a:t>
            </a:r>
            <a:endParaRPr kumimoji="1" lang="en-US" altLang="ja-JP" sz="1800" dirty="0">
              <a:latin typeface="HG丸ｺﾞｼｯｸM-PRO" panose="020F0600000000000000" pitchFamily="50" charset="-128"/>
              <a:ea typeface="HG丸ｺﾞｼｯｸM-PRO" panose="020F0600000000000000" pitchFamily="50" charset="-128"/>
            </a:endParaRPr>
          </a:p>
          <a:p>
            <a:pPr algn="l"/>
            <a:r>
              <a:rPr kumimoji="1" lang="ja-JP" altLang="en-US" sz="1800" dirty="0">
                <a:latin typeface="HG丸ｺﾞｼｯｸM-PRO" panose="020F0600000000000000" pitchFamily="50" charset="-128"/>
                <a:ea typeface="HG丸ｺﾞｼｯｸM-PRO" panose="020F0600000000000000" pitchFamily="50" charset="-128"/>
              </a:rPr>
              <a:t>児童生徒の視点で、本人の困り感から記述しましょう。</a:t>
            </a:r>
          </a:p>
        </p:txBody>
      </p:sp>
      <p:sp>
        <p:nvSpPr>
          <p:cNvPr id="10" name="角丸四角形吹き出し 9"/>
          <p:cNvSpPr/>
          <p:nvPr/>
        </p:nvSpPr>
        <p:spPr>
          <a:xfrm>
            <a:off x="2880625" y="1563329"/>
            <a:ext cx="2423879" cy="1582994"/>
          </a:xfrm>
          <a:prstGeom prst="wedgeRoundRectCallout">
            <a:avLst>
              <a:gd name="adj1" fmla="val 4429"/>
              <a:gd name="adj2" fmla="val 70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l"/>
            <a:r>
              <a:rPr kumimoji="1" lang="ja-JP" altLang="en-US" sz="1800" dirty="0">
                <a:latin typeface="HG丸ｺﾞｼｯｸM-PRO" panose="020F0600000000000000" pitchFamily="50" charset="-128"/>
                <a:ea typeface="HG丸ｺﾞｼｯｸM-PRO" panose="020F0600000000000000" pitchFamily="50" charset="-128"/>
              </a:rPr>
              <a:t>専門家にも相談し、考えられる背景や要因について仮説を立てましょう。</a:t>
            </a: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5491089" y="1563329"/>
            <a:ext cx="2423879" cy="1582994"/>
          </a:xfrm>
          <a:prstGeom prst="wedgeRoundRectCallout">
            <a:avLst>
              <a:gd name="adj1" fmla="val 4429"/>
              <a:gd name="adj2" fmla="val 70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l"/>
            <a:r>
              <a:rPr kumimoji="1" lang="ja-JP" altLang="en-US" sz="1800" dirty="0">
                <a:latin typeface="HG丸ｺﾞｼｯｸM-PRO" panose="020F0600000000000000" pitchFamily="50" charset="-128"/>
                <a:ea typeface="HG丸ｺﾞｼｯｸM-PRO" panose="020F0600000000000000" pitchFamily="50" charset="-128"/>
              </a:rPr>
              <a:t>背景や要因に基づきいくつか試した後、見通しが持てる支援を記述します。</a:t>
            </a: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12" name="角丸四角形吹き出し 11"/>
          <p:cNvSpPr/>
          <p:nvPr/>
        </p:nvSpPr>
        <p:spPr>
          <a:xfrm>
            <a:off x="3303639" y="5523411"/>
            <a:ext cx="5270476" cy="969464"/>
          </a:xfrm>
          <a:prstGeom prst="wedgeRoundRectCallout">
            <a:avLst>
              <a:gd name="adj1" fmla="val 41521"/>
              <a:gd name="adj2" fmla="val -96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l"/>
            <a:r>
              <a:rPr kumimoji="1" lang="ja-JP" altLang="en-US" sz="1800" dirty="0">
                <a:latin typeface="HG丸ｺﾞｼｯｸM-PRO" panose="020F0600000000000000" pitchFamily="50" charset="-128"/>
                <a:ea typeface="HG丸ｺﾞｼｯｸM-PRO" panose="020F0600000000000000" pitchFamily="50" charset="-128"/>
              </a:rPr>
              <a:t>期間を決めて支援を行います（</a:t>
            </a:r>
            <a:r>
              <a:rPr kumimoji="1" lang="en-US" altLang="ja-JP" sz="1800" dirty="0">
                <a:latin typeface="HG丸ｺﾞｼｯｸM-PRO" panose="020F0600000000000000" pitchFamily="50" charset="-128"/>
                <a:ea typeface="HG丸ｺﾞｼｯｸM-PRO" panose="020F0600000000000000" pitchFamily="50" charset="-128"/>
              </a:rPr>
              <a:t>2</a:t>
            </a:r>
            <a:r>
              <a:rPr kumimoji="1" lang="ja-JP" altLang="en-US" sz="1800" dirty="0">
                <a:latin typeface="HG丸ｺﾞｼｯｸM-PRO" panose="020F0600000000000000" pitchFamily="50" charset="-128"/>
                <a:ea typeface="HG丸ｺﾞｼｯｸM-PRO" panose="020F0600000000000000" pitchFamily="50" charset="-128"/>
              </a:rPr>
              <a:t>週間程度は同じ支援を継続します）。成果の見通しがつかない場合は、支援内容を変更します</a:t>
            </a: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70161" y="847061"/>
            <a:ext cx="8288592" cy="646331"/>
          </a:xfrm>
          <a:prstGeom prst="rect">
            <a:avLst/>
          </a:prstGeom>
          <a:noFill/>
        </p:spPr>
        <p:txBody>
          <a:bodyPr wrap="square" rtlCol="0">
            <a:spAutoFit/>
          </a:bodyPr>
          <a:lstStyle/>
          <a:p>
            <a:r>
              <a:rPr kumimoji="1" lang="ja-JP" altLang="en-US" dirty="0"/>
              <a:t>一人分を実際に書いてみましょう</a:t>
            </a:r>
          </a:p>
        </p:txBody>
      </p:sp>
    </p:spTree>
    <p:extLst>
      <p:ext uri="{BB962C8B-B14F-4D97-AF65-F5344CB8AC3E}">
        <p14:creationId xmlns:p14="http://schemas.microsoft.com/office/powerpoint/2010/main" val="334094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158343"/>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772698" y="1170039"/>
            <a:ext cx="6099000" cy="1822612"/>
          </a:xfrm>
          <a:prstGeom prst="wedgeRoundRectCallout">
            <a:avLst>
              <a:gd name="adj1" fmla="val -63360"/>
              <a:gd name="adj2" fmla="val 6124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校内体制のチェックをしてみましょう</a:t>
            </a:r>
          </a:p>
        </p:txBody>
      </p:sp>
      <p:sp>
        <p:nvSpPr>
          <p:cNvPr id="4" name="角丸四角形 3"/>
          <p:cNvSpPr/>
          <p:nvPr/>
        </p:nvSpPr>
        <p:spPr>
          <a:xfrm>
            <a:off x="3637935" y="3627365"/>
            <a:ext cx="5233763"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チェックをしたら、チェックシートを見せ合い、自校で取り組めそうなことを検討しましょう。</a:t>
            </a: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368598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3028949" y="6477194"/>
            <a:ext cx="30861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4" name="テキスト ボックス 11"/>
          <p:cNvSpPr txBox="1"/>
          <p:nvPr/>
        </p:nvSpPr>
        <p:spPr>
          <a:xfrm>
            <a:off x="347623" y="770374"/>
            <a:ext cx="8622565" cy="545031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altLang="ja-JP" sz="18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ja-JP" altLang="en-US" sz="18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特別支援学級の入級や通級指導教室の利用について検討を始める前の共通理解</a:t>
            </a:r>
            <a:r>
              <a:rPr kumimoji="0" lang="en-US" altLang="ja-JP" sz="18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base" latinLnBrk="0" hangingPunct="1">
              <a:lnSpc>
                <a:spcPct val="100000"/>
              </a:lnSpc>
              <a:spcBef>
                <a:spcPct val="0"/>
              </a:spcBef>
              <a:spcAft>
                <a:spcPts val="0"/>
              </a:spcAft>
              <a:buClrTx/>
              <a:buSzTx/>
              <a:buFontTx/>
              <a:buNone/>
              <a:tabLst/>
              <a:defRPr/>
            </a:pPr>
            <a:r>
              <a:rPr lang="ja-JP" altLang="en-US" sz="20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en-US" sz="2000" b="1" i="0" u="none" strike="noStrike" kern="1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a:t>
            </a: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６「自・情障学級の入級と退級のチェックポイント」を用いて、入級前、</a:t>
            </a:r>
            <a:endPar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入級時、退級後の状況について確認し、今後の方向を明確にする。</a:t>
            </a:r>
            <a:endPar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lang="ja-JP" altLang="en-US" sz="2000" b="1" kern="10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2000" b="1"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graphicFrame>
        <p:nvGraphicFramePr>
          <p:cNvPr id="3" name="表 2"/>
          <p:cNvGraphicFramePr>
            <a:graphicFrameLocks noGrp="1"/>
          </p:cNvGraphicFramePr>
          <p:nvPr/>
        </p:nvGraphicFramePr>
        <p:xfrm>
          <a:off x="320835" y="2247198"/>
          <a:ext cx="8502327" cy="4229996"/>
        </p:xfrm>
        <a:graphic>
          <a:graphicData uri="http://schemas.openxmlformats.org/drawingml/2006/table">
            <a:tbl>
              <a:tblPr firstRow="1" firstCol="1" bandRow="1"/>
              <a:tblGrid>
                <a:gridCol w="501790">
                  <a:extLst>
                    <a:ext uri="{9D8B030D-6E8A-4147-A177-3AD203B41FA5}">
                      <a16:colId xmlns:a16="http://schemas.microsoft.com/office/drawing/2014/main" val="3055701950"/>
                    </a:ext>
                  </a:extLst>
                </a:gridCol>
                <a:gridCol w="318243">
                  <a:extLst>
                    <a:ext uri="{9D8B030D-6E8A-4147-A177-3AD203B41FA5}">
                      <a16:colId xmlns:a16="http://schemas.microsoft.com/office/drawing/2014/main" val="1760092825"/>
                    </a:ext>
                  </a:extLst>
                </a:gridCol>
                <a:gridCol w="7682294">
                  <a:extLst>
                    <a:ext uri="{9D8B030D-6E8A-4147-A177-3AD203B41FA5}">
                      <a16:colId xmlns:a16="http://schemas.microsoft.com/office/drawing/2014/main" val="3834854633"/>
                    </a:ext>
                  </a:extLst>
                </a:gridCol>
              </a:tblGrid>
              <a:tr h="512768">
                <a:tc gridSpan="2">
                  <a:txBody>
                    <a:bodyPr/>
                    <a:lstStyle/>
                    <a:p>
                      <a:pPr algn="ctr">
                        <a:spcAft>
                          <a:spcPts val="0"/>
                        </a:spcAft>
                      </a:pPr>
                      <a:endParaRPr lang="en-US" altLang="ja-JP" sz="1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spcAft>
                          <a:spcPts val="0"/>
                        </a:spcAft>
                      </a:pPr>
                      <a:r>
                        <a:rPr lang="ja-JP" sz="1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チェック</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133350" algn="ctr">
                        <a:spcAft>
                          <a:spcPts val="0"/>
                        </a:spcAft>
                      </a:pPr>
                      <a:r>
                        <a:rPr lang="en-US" sz="1200" b="1" kern="100" dirty="0">
                          <a:solidFill>
                            <a:srgbClr val="000000"/>
                          </a:solidFill>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600" kern="100" dirty="0">
                          <a:solidFill>
                            <a:srgbClr val="000000"/>
                          </a:solidFill>
                          <a:effectLst/>
                          <a:latin typeface="游明朝" panose="02020400000000000000" pitchFamily="18" charset="-128"/>
                          <a:ea typeface="HG丸ｺﾞｼｯｸM-PRO" panose="020F0600000000000000" pitchFamily="50" charset="-128"/>
                        </a:rPr>
                        <a:t>　　　　　　　　　　　　　　</a:t>
                      </a:r>
                      <a:r>
                        <a:rPr lang="ja-JP" sz="1600" kern="100" dirty="0">
                          <a:solidFill>
                            <a:srgbClr val="000000"/>
                          </a:solidFill>
                          <a:effectLst/>
                          <a:latin typeface="游明朝" panose="02020400000000000000" pitchFamily="18" charset="-128"/>
                          <a:ea typeface="HG丸ｺﾞｼｯｸM-PRO" panose="020F0600000000000000" pitchFamily="50" charset="-128"/>
                        </a:rPr>
                        <a:t>確認のポイント</a:t>
                      </a:r>
                      <a:r>
                        <a:rPr lang="ja-JP" sz="1200" kern="100" dirty="0">
                          <a:effectLst/>
                          <a:latin typeface="游明朝" panose="02020400000000000000" pitchFamily="18" charset="-128"/>
                          <a:ea typeface="游明朝" panose="02020400000000000000" pitchFamily="18" charset="-128"/>
                        </a:rPr>
                        <a:t> </a:t>
                      </a: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517091"/>
                  </a:ext>
                </a:extLst>
              </a:tr>
              <a:tr h="309769">
                <a:tc>
                  <a:txBody>
                    <a:bodyPr/>
                    <a:lstStyle/>
                    <a:p>
                      <a:pPr algn="ctr">
                        <a:spcAft>
                          <a:spcPts val="0"/>
                        </a:spcAf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入級前</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通常の学級の指導において、授業のユニバーサルデザイン化等の工夫をしている。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99306"/>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学年会等で具体的な事例を継続して検討し、具体的な支援に生かしている。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449298"/>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外部の専門家に授業参観や検査等を依頼し、特性に応じた支援の改善を行っている。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346063"/>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幼少期の様子や家庭環境等を保護者に伺い、実態把握に反映している。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051304"/>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簡易版の「個別の教育支援計画・指導計画」を作成し、支援に生かしている。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029253"/>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保護者を交えた支援会議を継続して開催している。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935306"/>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入級検討</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Apple Color Emoji"/>
                        </a:rPr>
                        <a:t>入級に当たる根拠の検討をしている（諸検査、行動観察）。</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97176"/>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学びの場の検討の際、教育的ニーズ、保護者・本人や専門家の意見を踏まえている。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35742"/>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学びの場の検討の際、保護者・本人との合意形成を行っている。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499257"/>
                  </a:ext>
                </a:extLst>
              </a:tr>
              <a:tr h="309769">
                <a:tc>
                  <a:txBody>
                    <a:bodyPr/>
                    <a:lstStyle/>
                    <a:p>
                      <a:pPr algn="just">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2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入</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級</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保護者・本人と相談して「個別の教育支援計画・指導計画」を作成している。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851738"/>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a:effectLst/>
                          <a:latin typeface="游明朝" panose="02020400000000000000" pitchFamily="18" charset="-128"/>
                          <a:ea typeface="HG丸ｺﾞｼｯｸM-PRO" panose="020F0600000000000000" pitchFamily="50" charset="-128"/>
                          <a:cs typeface="Cambria" panose="02040503050406030204" pitchFamily="18" charset="0"/>
                        </a:rPr>
                        <a:t>自・情障学級での目標や有効な支援について、検討・実践・評価を積み重ねている。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745584"/>
                  </a:ext>
                </a:extLst>
              </a:tr>
              <a:tr h="309769">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自・情障学級での指導を終了できそうな時期について、見通しを立てている。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5598" marR="6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174315"/>
                  </a:ext>
                </a:extLst>
              </a:tr>
            </a:tbl>
          </a:graphicData>
        </a:graphic>
      </p:graphicFrame>
      <p:sp>
        <p:nvSpPr>
          <p:cNvPr id="8" name="角丸四角形 7"/>
          <p:cNvSpPr/>
          <p:nvPr/>
        </p:nvSpPr>
        <p:spPr>
          <a:xfrm>
            <a:off x="320836" y="1719570"/>
            <a:ext cx="1607977" cy="46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0" numCol="1" spcCol="0" rtlCol="0" fromWordArt="0" anchor="ctr" anchorCtr="0" forceAA="0" compatLnSpc="1">
            <a:prstTxWarp prst="textNoShape">
              <a:avLst/>
            </a:prstTxWarp>
            <a:noAutofit/>
          </a:bodyPr>
          <a:lstStyle/>
          <a:p>
            <a:pPr indent="228600" algn="just">
              <a:spcAft>
                <a:spcPts val="0"/>
              </a:spcAft>
              <a:tabLst>
                <a:tab pos="630555" algn="l"/>
              </a:tabLst>
            </a:pPr>
            <a:r>
              <a:rPr lang="ja-JP" sz="2400" kern="100">
                <a:solidFill>
                  <a:srgbClr val="000000"/>
                </a:solidFill>
                <a:effectLst/>
                <a:ea typeface="HGPｺﾞｼｯｸE" panose="020B0900000000000000" pitchFamily="50" charset="-128"/>
                <a:cs typeface="Times New Roman" panose="02020603050405020304" pitchFamily="18" charset="0"/>
              </a:rPr>
              <a:t>入　級</a:t>
            </a:r>
            <a:endParaRPr lang="ja-JP" sz="1200" kern="10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10725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4" name="テキスト ボックス 11"/>
          <p:cNvSpPr txBox="1"/>
          <p:nvPr/>
        </p:nvSpPr>
        <p:spPr>
          <a:xfrm>
            <a:off x="931777" y="770374"/>
            <a:ext cx="7730310" cy="545031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校内体制の実態把握</a:t>
            </a:r>
            <a:r>
              <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○P6</a:t>
            </a: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「校内体制等のチェックポイント」を委員会のメンバー各自で実施　</a:t>
            </a:r>
            <a:endParaRPr kumimoji="0" lang="en-US" altLang="ja-JP"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ja-JP" altLang="en-US" sz="20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して校内体制の実態を把握し、校内体制の在り方を見直す。</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ja-JP" altLang="en-US" sz="2000" b="1"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graphicFrame>
        <p:nvGraphicFramePr>
          <p:cNvPr id="6" name="表 5"/>
          <p:cNvGraphicFramePr>
            <a:graphicFrameLocks noGrp="1"/>
          </p:cNvGraphicFramePr>
          <p:nvPr/>
        </p:nvGraphicFramePr>
        <p:xfrm>
          <a:off x="721360" y="2677550"/>
          <a:ext cx="7709465" cy="3503930"/>
        </p:xfrm>
        <a:graphic>
          <a:graphicData uri="http://schemas.openxmlformats.org/drawingml/2006/table">
            <a:tbl>
              <a:tblPr firstRow="1" firstCol="1" bandRow="1"/>
              <a:tblGrid>
                <a:gridCol w="862021">
                  <a:extLst>
                    <a:ext uri="{9D8B030D-6E8A-4147-A177-3AD203B41FA5}">
                      <a16:colId xmlns:a16="http://schemas.microsoft.com/office/drawing/2014/main" val="2367591833"/>
                    </a:ext>
                  </a:extLst>
                </a:gridCol>
                <a:gridCol w="6847444">
                  <a:extLst>
                    <a:ext uri="{9D8B030D-6E8A-4147-A177-3AD203B41FA5}">
                      <a16:colId xmlns:a16="http://schemas.microsoft.com/office/drawing/2014/main" val="1212499815"/>
                    </a:ext>
                  </a:extLst>
                </a:gridCol>
              </a:tblGrid>
              <a:tr h="0">
                <a:tc>
                  <a:txBody>
                    <a:bodyPr/>
                    <a:lstStyle/>
                    <a:p>
                      <a:pPr algn="ctr">
                        <a:spcAft>
                          <a:spcPts val="0"/>
                        </a:spcAft>
                      </a:pPr>
                      <a:r>
                        <a:rPr lang="ja-JP" sz="12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チェック</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確認のポイント</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014003"/>
                  </a:ext>
                </a:extLst>
              </a:tr>
              <a:tr h="306070">
                <a:tc>
                  <a:txBody>
                    <a:bodyPr/>
                    <a:lstStyle/>
                    <a:p>
                      <a:pPr algn="ctr">
                        <a:spcAft>
                          <a:spcPts val="0"/>
                        </a:spcAf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a:effectLst/>
                          <a:latin typeface="游明朝" panose="02020400000000000000" pitchFamily="18" charset="-128"/>
                          <a:ea typeface="HG丸ｺﾞｼｯｸM-PRO" panose="020F0600000000000000" pitchFamily="50" charset="-128"/>
                          <a:cs typeface="Cambria" panose="02040503050406030204" pitchFamily="18" charset="0"/>
                        </a:rPr>
                        <a:t>学級担任が支援に困った際に、相談やサポートする体制がある。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689376"/>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Apple Color Emoji"/>
                        </a:rPr>
                        <a:t>校内委員会</a:t>
                      </a:r>
                      <a:r>
                        <a:rPr lang="ja-JP" sz="1100" u="sng" kern="100" dirty="0">
                          <a:effectLst/>
                          <a:latin typeface="游明朝" panose="02020400000000000000" pitchFamily="18" charset="-128"/>
                          <a:ea typeface="HG丸ｺﾞｼｯｸM-PRO" panose="020F0600000000000000" pitchFamily="50" charset="-128"/>
                          <a:cs typeface="Apple Color Emoji"/>
                        </a:rPr>
                        <a:t>※１</a:t>
                      </a:r>
                      <a:r>
                        <a:rPr lang="en-US" sz="1600" kern="100" dirty="0">
                          <a:effectLst/>
                          <a:latin typeface="HG丸ｺﾞｼｯｸM-PRO" panose="020F0600000000000000" pitchFamily="50" charset="-128"/>
                          <a:ea typeface="游明朝" panose="02020400000000000000" pitchFamily="18" charset="-128"/>
                          <a:cs typeface="Apple Color Emoji"/>
                        </a:rPr>
                        <a:t>/</a:t>
                      </a:r>
                      <a:r>
                        <a:rPr lang="ja-JP" sz="1600" kern="100" dirty="0">
                          <a:effectLst/>
                          <a:latin typeface="游明朝" panose="02020400000000000000" pitchFamily="18" charset="-128"/>
                          <a:ea typeface="HG丸ｺﾞｼｯｸM-PRO" panose="020F0600000000000000" pitchFamily="50" charset="-128"/>
                          <a:cs typeface="Apple Color Emoji"/>
                        </a:rPr>
                        <a:t>校内教育支援委員会</a:t>
                      </a:r>
                      <a:r>
                        <a:rPr lang="ja-JP" sz="1100" u="sng" kern="100" dirty="0">
                          <a:effectLst/>
                          <a:latin typeface="游明朝" panose="02020400000000000000" pitchFamily="18" charset="-128"/>
                          <a:ea typeface="HG丸ｺﾞｼｯｸM-PRO" panose="020F0600000000000000" pitchFamily="50" charset="-128"/>
                          <a:cs typeface="Apple Color Emoji"/>
                        </a:rPr>
                        <a:t>※２</a:t>
                      </a:r>
                      <a:r>
                        <a:rPr lang="ja-JP" sz="1600" kern="100" dirty="0">
                          <a:effectLst/>
                          <a:latin typeface="游明朝" panose="02020400000000000000" pitchFamily="18" charset="-128"/>
                          <a:ea typeface="HG丸ｺﾞｼｯｸM-PRO" panose="020F0600000000000000" pitchFamily="50" charset="-128"/>
                          <a:cs typeface="Apple Color Emoji"/>
                        </a:rPr>
                        <a:t>を年間暦や月暦に位置づけている。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931704"/>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幼</a:t>
                      </a:r>
                      <a:r>
                        <a:rPr lang="ja-JP" sz="1600" kern="100" dirty="0">
                          <a:effectLst/>
                          <a:latin typeface="游明朝" panose="02020400000000000000" pitchFamily="18" charset="-128"/>
                          <a:ea typeface="ＭＳ 明朝" panose="02020609040205080304" pitchFamily="17" charset="-128"/>
                          <a:cs typeface="ＭＳ 明朝" panose="02020609040205080304" pitchFamily="17" charset="-128"/>
                        </a:rPr>
                        <a:t>・</a:t>
                      </a: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保育園</a:t>
                      </a:r>
                      <a:r>
                        <a:rPr lang="en-US" sz="1600" kern="100" dirty="0">
                          <a:effectLst/>
                          <a:latin typeface="游明朝" panose="02020400000000000000" pitchFamily="18" charset="-128"/>
                          <a:ea typeface="HG丸ｺﾞｼｯｸM-PRO" panose="020F0600000000000000" pitchFamily="50" charset="-128"/>
                          <a:cs typeface="Cambria" panose="02040503050406030204" pitchFamily="18" charset="0"/>
                        </a:rPr>
                        <a:t>/</a:t>
                      </a: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小学校からの引き継ぎ文書に担任が目を通している。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89137"/>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Apple Color Emoji"/>
                        </a:rPr>
                        <a:t>校内委員会</a:t>
                      </a:r>
                      <a:r>
                        <a:rPr lang="en-US" sz="1600" kern="100" dirty="0">
                          <a:effectLst/>
                          <a:latin typeface="游明朝" panose="02020400000000000000" pitchFamily="18" charset="-128"/>
                          <a:ea typeface="HG丸ｺﾞｼｯｸM-PRO" panose="020F0600000000000000" pitchFamily="50" charset="-128"/>
                          <a:cs typeface="Apple Color Emoji"/>
                        </a:rPr>
                        <a:t>/</a:t>
                      </a:r>
                      <a:r>
                        <a:rPr lang="ja-JP" sz="1600" kern="100" dirty="0">
                          <a:effectLst/>
                          <a:latin typeface="游明朝" panose="02020400000000000000" pitchFamily="18" charset="-128"/>
                          <a:ea typeface="HG丸ｺﾞｼｯｸM-PRO" panose="020F0600000000000000" pitchFamily="50" charset="-128"/>
                          <a:cs typeface="Apple Color Emoji"/>
                        </a:rPr>
                        <a:t>校内教育支援委員会に管理職も参加し、情報を共有している。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500647"/>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游明朝" panose="02020400000000000000" pitchFamily="18" charset="-128"/>
                          <a:ea typeface="HG丸ｺﾞｼｯｸM-PRO" panose="020F0600000000000000" pitchFamily="50" charset="-128"/>
                          <a:cs typeface="Apple Color Emoji"/>
                        </a:rPr>
                        <a:t>校内委員会</a:t>
                      </a:r>
                      <a:r>
                        <a:rPr lang="en-US" sz="1600" kern="100" dirty="0">
                          <a:effectLst/>
                          <a:latin typeface="游明朝" panose="02020400000000000000" pitchFamily="18" charset="-128"/>
                          <a:ea typeface="HG丸ｺﾞｼｯｸM-PRO" panose="020F0600000000000000" pitchFamily="50" charset="-128"/>
                          <a:cs typeface="Apple Color Emoji"/>
                        </a:rPr>
                        <a:t>/</a:t>
                      </a:r>
                      <a:r>
                        <a:rPr lang="ja-JP" sz="1600" kern="100" dirty="0">
                          <a:effectLst/>
                          <a:latin typeface="游明朝" panose="02020400000000000000" pitchFamily="18" charset="-128"/>
                          <a:ea typeface="HG丸ｺﾞｼｯｸM-PRO" panose="020F0600000000000000" pitchFamily="50" charset="-128"/>
                          <a:cs typeface="Apple Color Emoji"/>
                        </a:rPr>
                        <a:t>校内教育支援委員会で、</a:t>
                      </a: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校内体制での連携を検討している。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761333"/>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校内教育支援委員会で学びの場の見直し</a:t>
                      </a: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について検討をしている。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588291"/>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特別支援教育に関わる校内研修をしている。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857828"/>
                  </a:ext>
                </a:extLst>
              </a:tr>
              <a:tr h="32385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特コが近隣の幼保・小・中・高・特校の特コと連絡を取り合えるネットワークが構築されている。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39040"/>
                  </a:ext>
                </a:extLst>
              </a:tr>
              <a:tr h="32385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Cambria" panose="02040503050406030204" pitchFamily="18" charset="0"/>
                        </a:rPr>
                        <a:t>地域連携マップが作成され、外部機関との連携情報が共有されている。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99305"/>
                  </a:ext>
                </a:extLst>
              </a:tr>
              <a:tr h="306070">
                <a:tc>
                  <a:txBody>
                    <a:bodyPr/>
                    <a:lstStyle/>
                    <a:p>
                      <a:pPr algn="ctr">
                        <a:spcAft>
                          <a:spcPts val="0"/>
                        </a:spcAft>
                      </a:pPr>
                      <a:r>
                        <a:rPr lang="en-US" sz="1600"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通常の学級担任が、学びの場の見直しの手続きを知る機会がある。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292294"/>
                  </a:ext>
                </a:extLst>
              </a:tr>
            </a:tbl>
          </a:graphicData>
        </a:graphic>
      </p:graphicFrame>
      <p:sp>
        <p:nvSpPr>
          <p:cNvPr id="7" name="角丸四角形 6"/>
          <p:cNvSpPr/>
          <p:nvPr/>
        </p:nvSpPr>
        <p:spPr>
          <a:xfrm>
            <a:off x="721360" y="2176694"/>
            <a:ext cx="5393690" cy="461645"/>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just">
              <a:spcAft>
                <a:spcPts val="0"/>
              </a:spcAft>
            </a:pPr>
            <a:r>
              <a:rPr lang="ja-JP" sz="2000" kern="100">
                <a:solidFill>
                  <a:srgbClr val="000000"/>
                </a:solidFill>
                <a:effectLst/>
                <a:ea typeface="HGPｺﾞｼｯｸE" panose="020B0900000000000000" pitchFamily="50" charset="-128"/>
                <a:cs typeface="Times New Roman" panose="02020603050405020304" pitchFamily="18" charset="0"/>
              </a:rPr>
              <a:t>校内教育支援委員会</a:t>
            </a:r>
            <a:r>
              <a:rPr lang="en-US" sz="2000" kern="100">
                <a:solidFill>
                  <a:srgbClr val="000000"/>
                </a:solidFill>
                <a:effectLst/>
                <a:ea typeface="HGPｺﾞｼｯｸE" panose="020B0900000000000000" pitchFamily="50" charset="-128"/>
                <a:cs typeface="Times New Roman" panose="02020603050405020304" pitchFamily="18" charset="0"/>
              </a:rPr>
              <a:t>(</a:t>
            </a:r>
            <a:r>
              <a:rPr lang="ja-JP" sz="2000" kern="100">
                <a:solidFill>
                  <a:srgbClr val="000000"/>
                </a:solidFill>
                <a:effectLst/>
                <a:ea typeface="HGPｺﾞｼｯｸE" panose="020B0900000000000000" pitchFamily="50" charset="-128"/>
                <a:cs typeface="Times New Roman" panose="02020603050405020304" pitchFamily="18" charset="0"/>
              </a:rPr>
              <a:t>校内委員会</a:t>
            </a:r>
            <a:r>
              <a:rPr lang="en-US" sz="2000" kern="100">
                <a:solidFill>
                  <a:srgbClr val="000000"/>
                </a:solidFill>
                <a:effectLst/>
                <a:ea typeface="HGPｺﾞｼｯｸE" panose="020B0900000000000000" pitchFamily="50" charset="-128"/>
                <a:cs typeface="Times New Roman" panose="02020603050405020304" pitchFamily="18" charset="0"/>
              </a:rPr>
              <a:t>) / </a:t>
            </a:r>
            <a:r>
              <a:rPr lang="ja-JP" sz="2000" kern="100">
                <a:solidFill>
                  <a:srgbClr val="000000"/>
                </a:solidFill>
                <a:effectLst/>
                <a:ea typeface="HGPｺﾞｼｯｸE" panose="020B0900000000000000" pitchFamily="50" charset="-128"/>
                <a:cs typeface="Times New Roman" panose="02020603050405020304" pitchFamily="18" charset="0"/>
              </a:rPr>
              <a:t>体制整備</a:t>
            </a:r>
            <a:endParaRPr lang="ja-JP" sz="1050" kern="10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36271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158343"/>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552014" y="1170038"/>
            <a:ext cx="6319684" cy="1822612"/>
          </a:xfrm>
          <a:prstGeom prst="wedgeRoundRectCallout">
            <a:avLst>
              <a:gd name="adj1" fmla="val -63360"/>
              <a:gd name="adj2" fmla="val 6124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事例</a:t>
            </a:r>
            <a:r>
              <a:rPr kumimoji="1" lang="ja-JP" altLang="en-US" dirty="0" smtClean="0">
                <a:latin typeface="HG丸ｺﾞｼｯｸM-PRO" panose="020F0600000000000000" pitchFamily="50" charset="-128"/>
                <a:ea typeface="HG丸ｺﾞｼｯｸM-PRO" panose="020F0600000000000000" pitchFamily="50" charset="-128"/>
              </a:rPr>
              <a:t>を読んで、各自のこれまでの取組を振り返り、お互いの実践を共有しましょう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637935" y="3627365"/>
            <a:ext cx="5233763"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適切に学びの場が検討されなかった事例</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92670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sp>
        <p:nvSpPr>
          <p:cNvPr id="7" name="角丸四角形 6"/>
          <p:cNvSpPr/>
          <p:nvPr/>
        </p:nvSpPr>
        <p:spPr>
          <a:xfrm>
            <a:off x="4572000" y="1348741"/>
            <a:ext cx="3906408" cy="3923808"/>
          </a:xfrm>
          <a:prstGeom prst="roundRect">
            <a:avLst>
              <a:gd name="adj" fmla="val 412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研修の進め方</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①　各自で事例を読む</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②　自分の実践を振り返り感想　</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を発表する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③　今後、各校や各学級で取り</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組めそうなことについて情報</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交換をする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④　一人ずつ感想を述べて終了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809065"/>
            <a:ext cx="3749040" cy="5372934"/>
          </a:xfrm>
          <a:prstGeom prst="rect">
            <a:avLst/>
          </a:prstGeom>
        </p:spPr>
      </p:pic>
    </p:spTree>
    <p:extLst>
      <p:ext uri="{BB962C8B-B14F-4D97-AF65-F5344CB8AC3E}">
        <p14:creationId xmlns:p14="http://schemas.microsoft.com/office/powerpoint/2010/main" val="1383310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158343"/>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552014" y="1170038"/>
            <a:ext cx="6319684" cy="1822612"/>
          </a:xfrm>
          <a:prstGeom prst="wedgeRoundRectCallout">
            <a:avLst>
              <a:gd name="adj1" fmla="val -63360"/>
              <a:gd name="adj2" fmla="val 6124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事例</a:t>
            </a:r>
            <a:r>
              <a:rPr kumimoji="1" lang="ja-JP" altLang="en-US" dirty="0" smtClean="0">
                <a:latin typeface="HG丸ｺﾞｼｯｸM-PRO" panose="020F0600000000000000" pitchFamily="50" charset="-128"/>
                <a:ea typeface="HG丸ｺﾞｼｯｸM-PRO" panose="020F0600000000000000" pitchFamily="50" charset="-128"/>
              </a:rPr>
              <a:t>を読んで、各自のこれまでの取組を振り返り、お互いの実践を共有しましょう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637935" y="3627365"/>
            <a:ext cx="5233763"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通常の学級と通級指導教室の連携をした事例</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00685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4189" y="2313848"/>
            <a:ext cx="7994565" cy="17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a:solidFill>
                  <a:schemeClr val="tx1"/>
                </a:solidFill>
                <a:latin typeface="Times New Roman" pitchFamily="18" charset="0"/>
                <a:ea typeface="Osaka"/>
                <a:cs typeface="Osaka"/>
              </a:defRPr>
            </a:lvl1pPr>
            <a:lvl2pPr marL="742950" indent="-285750" eaLnBrk="0" hangingPunct="0">
              <a:defRPr sz="3600">
                <a:solidFill>
                  <a:schemeClr val="tx1"/>
                </a:solidFill>
                <a:latin typeface="Times New Roman" pitchFamily="18" charset="0"/>
                <a:ea typeface="Osaka"/>
                <a:cs typeface="Osaka"/>
              </a:defRPr>
            </a:lvl2pPr>
            <a:lvl3pPr marL="1143000" indent="-228600" eaLnBrk="0" hangingPunct="0">
              <a:defRPr sz="3600">
                <a:solidFill>
                  <a:schemeClr val="tx1"/>
                </a:solidFill>
                <a:latin typeface="Times New Roman" pitchFamily="18" charset="0"/>
                <a:ea typeface="Osaka"/>
                <a:cs typeface="Osaka"/>
              </a:defRPr>
            </a:lvl3pPr>
            <a:lvl4pPr marL="1600200" indent="-228600" eaLnBrk="0" hangingPunct="0">
              <a:defRPr sz="3600">
                <a:solidFill>
                  <a:schemeClr val="tx1"/>
                </a:solidFill>
                <a:latin typeface="Times New Roman" pitchFamily="18" charset="0"/>
                <a:ea typeface="Osaka"/>
                <a:cs typeface="Osaka"/>
              </a:defRPr>
            </a:lvl4pPr>
            <a:lvl5pPr marL="2057400" indent="-228600" eaLnBrk="0" hangingPunct="0">
              <a:defRPr sz="3600">
                <a:solidFill>
                  <a:schemeClr val="tx1"/>
                </a:solidFill>
                <a:latin typeface="Times New Roman" pitchFamily="18" charset="0"/>
                <a:ea typeface="Osaka"/>
                <a:cs typeface="Osaka"/>
              </a:defRPr>
            </a:lvl5pPr>
            <a:lvl6pPr marL="2514600" indent="-228600" algn="ctr" eaLnBrk="0" fontAlgn="base" hangingPunct="0">
              <a:spcBef>
                <a:spcPct val="0"/>
              </a:spcBef>
              <a:spcAft>
                <a:spcPct val="0"/>
              </a:spcAft>
              <a:defRPr sz="3600">
                <a:solidFill>
                  <a:schemeClr val="tx1"/>
                </a:solidFill>
                <a:latin typeface="Times New Roman" pitchFamily="18" charset="0"/>
                <a:ea typeface="Osaka"/>
                <a:cs typeface="Osaka"/>
              </a:defRPr>
            </a:lvl6pPr>
            <a:lvl7pPr marL="2971800" indent="-228600" algn="ctr" eaLnBrk="0" fontAlgn="base" hangingPunct="0">
              <a:spcBef>
                <a:spcPct val="0"/>
              </a:spcBef>
              <a:spcAft>
                <a:spcPct val="0"/>
              </a:spcAft>
              <a:defRPr sz="3600">
                <a:solidFill>
                  <a:schemeClr val="tx1"/>
                </a:solidFill>
                <a:latin typeface="Times New Roman" pitchFamily="18" charset="0"/>
                <a:ea typeface="Osaka"/>
                <a:cs typeface="Osaka"/>
              </a:defRPr>
            </a:lvl7pPr>
            <a:lvl8pPr marL="3429000" indent="-228600" algn="ctr" eaLnBrk="0" fontAlgn="base" hangingPunct="0">
              <a:spcBef>
                <a:spcPct val="0"/>
              </a:spcBef>
              <a:spcAft>
                <a:spcPct val="0"/>
              </a:spcAft>
              <a:defRPr sz="3600">
                <a:solidFill>
                  <a:schemeClr val="tx1"/>
                </a:solidFill>
                <a:latin typeface="Times New Roman" pitchFamily="18" charset="0"/>
                <a:ea typeface="Osaka"/>
                <a:cs typeface="Osaka"/>
              </a:defRPr>
            </a:lvl8pPr>
            <a:lvl9pPr marL="3886200" indent="-228600" algn="ctr" eaLnBrk="0" fontAlgn="base" hangingPunct="0">
              <a:spcBef>
                <a:spcPct val="0"/>
              </a:spcBef>
              <a:spcAft>
                <a:spcPct val="0"/>
              </a:spcAft>
              <a:defRPr sz="3600">
                <a:solidFill>
                  <a:schemeClr val="tx1"/>
                </a:solidFill>
                <a:latin typeface="Times New Roman" pitchFamily="18" charset="0"/>
                <a:ea typeface="Osaka"/>
                <a:cs typeface="Osaka"/>
              </a:defRPr>
            </a:lvl9pPr>
          </a:lstStyle>
          <a:p>
            <a:pPr algn="l" eaLnBrk="1" hangingPunct="1">
              <a:lnSpc>
                <a:spcPct val="150000"/>
              </a:lnSpc>
              <a:spcBef>
                <a:spcPct val="20000"/>
              </a:spcBef>
            </a:pPr>
            <a:r>
              <a:rPr lang="ja-JP" altLang="en-US"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dirty="0">
              <a:solidFill>
                <a:srgbClr val="00206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spcBef>
                <a:spcPct val="20000"/>
              </a:spcBef>
            </a:pPr>
            <a:r>
              <a:rPr lang="ja-JP" altLang="en-US" sz="3200" dirty="0">
                <a:solidFill>
                  <a:srgbClr val="002060"/>
                </a:solidFill>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109595"/>
            <a:ext cx="9124296"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lnSpc>
                <a:spcPct val="90000"/>
              </a:lnSpc>
              <a:spcBef>
                <a:spcPct val="20000"/>
              </a:spcBef>
              <a:buFont typeface="Wingdings" pitchFamily="2" charset="2"/>
              <a:buNone/>
            </a:pPr>
            <a:r>
              <a:rPr kumimoji="1" lang="ja-JP" altLang="en-US" sz="3200" dirty="0">
                <a:latin typeface="ＭＳ Ｐゴシック" pitchFamily="50" charset="-128"/>
              </a:rPr>
              <a:t>本日お伝えすること</a:t>
            </a:r>
          </a:p>
        </p:txBody>
      </p:sp>
      <p:sp>
        <p:nvSpPr>
          <p:cNvPr id="5" name="テキスト ボックス 3"/>
          <p:cNvSpPr txBox="1">
            <a:spLocks noChangeArrowheads="1"/>
          </p:cNvSpPr>
          <p:nvPr/>
        </p:nvSpPr>
        <p:spPr bwMode="auto">
          <a:xfrm>
            <a:off x="621172" y="1985381"/>
            <a:ext cx="7408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ct val="15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①　特別支援教育に関わる国の動向</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②　長野県の特別支援教育の現状</a:t>
            </a:r>
            <a:endParaRPr lang="en-US" altLang="ja-JP" sz="3200" dirty="0">
              <a:latin typeface="UD デジタル 教科書体 NK-R" panose="02020400000000000000" pitchFamily="18" charset="-128"/>
              <a:ea typeface="UD デジタル 教科書体 NK-R" panose="02020400000000000000" pitchFamily="18" charset="-128"/>
            </a:endParaRPr>
          </a:p>
          <a:p>
            <a:pPr algn="l" eaLnBrk="1" hangingPunct="1">
              <a:lnSpc>
                <a:spcPct val="150000"/>
              </a:lnSpc>
            </a:pPr>
            <a:r>
              <a:rPr lang="ja-JP" altLang="en-US" sz="3200" dirty="0">
                <a:latin typeface="UD デジタル 教科書体 NK-R" panose="02020400000000000000" pitchFamily="18" charset="-128"/>
                <a:ea typeface="UD デジタル 教科書体 NK-R" panose="02020400000000000000" pitchFamily="18" charset="-128"/>
              </a:rPr>
              <a:t>③　適切な学びの場のガイドライン</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 name="フッター プレースホルダー 2"/>
          <p:cNvSpPr>
            <a:spLocks noGrp="1"/>
          </p:cNvSpPr>
          <p:nvPr>
            <p:ph type="ftr" sz="quarter" idx="11"/>
          </p:nvPr>
        </p:nvSpPr>
        <p:spPr>
          <a:xfrm>
            <a:off x="5988424" y="6492875"/>
            <a:ext cx="3316443"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2184201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sp>
        <p:nvSpPr>
          <p:cNvPr id="6" name="角丸四角形 5"/>
          <p:cNvSpPr/>
          <p:nvPr/>
        </p:nvSpPr>
        <p:spPr>
          <a:xfrm>
            <a:off x="4776019" y="1238128"/>
            <a:ext cx="3906408" cy="3923808"/>
          </a:xfrm>
          <a:prstGeom prst="roundRect">
            <a:avLst>
              <a:gd name="adj" fmla="val 412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研修の進め方</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①　各自で事例を読む</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②　自分の実践を振り返り感想　</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を発表する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③　今後、各校や各学級で取り</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組めそうなことについて情報</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交換をする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④　一人ずつ感想を述べて終了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078" y="927144"/>
            <a:ext cx="3633216" cy="5136776"/>
          </a:xfrm>
          <a:prstGeom prst="rect">
            <a:avLst/>
          </a:prstGeom>
        </p:spPr>
      </p:pic>
    </p:spTree>
    <p:extLst>
      <p:ext uri="{BB962C8B-B14F-4D97-AF65-F5344CB8AC3E}">
        <p14:creationId xmlns:p14="http://schemas.microsoft.com/office/powerpoint/2010/main" val="1768012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158343"/>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552014" y="1170038"/>
            <a:ext cx="6319684" cy="1822612"/>
          </a:xfrm>
          <a:prstGeom prst="wedgeRoundRectCallout">
            <a:avLst>
              <a:gd name="adj1" fmla="val -63360"/>
              <a:gd name="adj2" fmla="val 6124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事例</a:t>
            </a:r>
            <a:r>
              <a:rPr kumimoji="1" lang="ja-JP" altLang="en-US" dirty="0" smtClean="0">
                <a:latin typeface="HG丸ｺﾞｼｯｸM-PRO" panose="020F0600000000000000" pitchFamily="50" charset="-128"/>
                <a:ea typeface="HG丸ｺﾞｼｯｸM-PRO" panose="020F0600000000000000" pitchFamily="50" charset="-128"/>
              </a:rPr>
              <a:t>を読んで、各自のこれまでの取組を振り返り、お互いの実践を共有しましょう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637935" y="3627365"/>
            <a:ext cx="5233763"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自・情障学級に在籍し、通常の学級と連携し</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て</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高校に</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進学</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した事例</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83824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sp>
        <p:nvSpPr>
          <p:cNvPr id="7" name="角丸四角形 6"/>
          <p:cNvSpPr/>
          <p:nvPr/>
        </p:nvSpPr>
        <p:spPr>
          <a:xfrm>
            <a:off x="4643283" y="1481477"/>
            <a:ext cx="3906408" cy="3923808"/>
          </a:xfrm>
          <a:prstGeom prst="roundRect">
            <a:avLst>
              <a:gd name="adj" fmla="val 412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研修の進め方</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①　各自で事例を読む</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②　自分の実践を振り返り感想　</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を発表する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③　今後、各校や各学級で取り</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組めそうなことについて情報</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交換をする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④　一人ずつ感想を述べて終了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101" y="715353"/>
            <a:ext cx="3791712" cy="5560359"/>
          </a:xfrm>
          <a:prstGeom prst="rect">
            <a:avLst/>
          </a:prstGeom>
        </p:spPr>
      </p:pic>
    </p:spTree>
    <p:extLst>
      <p:ext uri="{BB962C8B-B14F-4D97-AF65-F5344CB8AC3E}">
        <p14:creationId xmlns:p14="http://schemas.microsoft.com/office/powerpoint/2010/main" val="3809139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zh-TW" altLang="en-US"/>
              <a:t>長野県教育委員会事務局特別支援教育課</a:t>
            </a:r>
            <a:endParaRPr kumimoji="1" lang="ja-JP" altLang="en-US"/>
          </a:p>
        </p:txBody>
      </p:sp>
      <p:sp>
        <p:nvSpPr>
          <p:cNvPr id="3" name="正方形/長方形 2"/>
          <p:cNvSpPr/>
          <p:nvPr/>
        </p:nvSpPr>
        <p:spPr>
          <a:xfrm>
            <a:off x="0" y="158343"/>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演　習</a:t>
            </a:r>
            <a:endPar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97" y="3326948"/>
            <a:ext cx="2811137" cy="2843122"/>
          </a:xfrm>
          <a:prstGeom prst="rect">
            <a:avLst/>
          </a:prstGeom>
        </p:spPr>
      </p:pic>
      <p:sp>
        <p:nvSpPr>
          <p:cNvPr id="6" name="角丸四角形吹き出し 5"/>
          <p:cNvSpPr/>
          <p:nvPr/>
        </p:nvSpPr>
        <p:spPr>
          <a:xfrm>
            <a:off x="2552014" y="1170038"/>
            <a:ext cx="6319684" cy="1822612"/>
          </a:xfrm>
          <a:prstGeom prst="wedgeRoundRectCallout">
            <a:avLst>
              <a:gd name="adj1" fmla="val -63360"/>
              <a:gd name="adj2" fmla="val 6124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dirty="0">
                <a:latin typeface="HG丸ｺﾞｼｯｸM-PRO" panose="020F0600000000000000" pitchFamily="50" charset="-128"/>
                <a:ea typeface="HG丸ｺﾞｼｯｸM-PRO" panose="020F0600000000000000" pitchFamily="50" charset="-128"/>
              </a:rPr>
              <a:t>事例</a:t>
            </a:r>
            <a:r>
              <a:rPr kumimoji="1" lang="ja-JP" altLang="en-US" dirty="0" smtClean="0">
                <a:latin typeface="HG丸ｺﾞｼｯｸM-PRO" panose="020F0600000000000000" pitchFamily="50" charset="-128"/>
                <a:ea typeface="HG丸ｺﾞｼｯｸM-PRO" panose="020F0600000000000000" pitchFamily="50" charset="-128"/>
              </a:rPr>
              <a:t>を読んで、各自のこれまでの取組を振り返り、お互いの実践を共有しましょう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637935" y="3627365"/>
            <a:ext cx="5233763" cy="2094271"/>
          </a:xfrm>
          <a:prstGeom prst="roundRect">
            <a:avLst>
              <a:gd name="adj" fmla="val 91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自・情障学級から退級した事例</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0" y="72294"/>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dirty="0">
                <a:solidFill>
                  <a:prstClr val="white"/>
                </a:solidFill>
                <a:latin typeface="HG丸ｺﾞｼｯｸM-PRO" panose="020F0600000000000000" pitchFamily="50" charset="-128"/>
                <a:ea typeface="HG丸ｺﾞｼｯｸM-PRO" panose="020F0600000000000000" pitchFamily="50" charset="-128"/>
              </a:rPr>
              <a:t>演　習</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43874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a:ln>
                  <a:noFill/>
                </a:ln>
                <a:solidFill>
                  <a:prstClr val="black">
                    <a:tint val="75000"/>
                  </a:prstClr>
                </a:solidFill>
                <a:effectLst/>
                <a:uLnTx/>
                <a:uFillTx/>
                <a:latin typeface="Times New Roman" pitchFamily="18" charset="0"/>
              </a:rPr>
              <a:t>長野県教育委員会事務局特別支援教育課</a:t>
            </a:r>
            <a:endParaRPr kumimoji="1" lang="ja-JP" altLang="en-US" sz="1200" b="0" i="0" u="none" strike="noStrike" kern="1200" cap="none" spc="0" normalizeH="0" baseline="0" noProof="0">
              <a:ln>
                <a:noFill/>
              </a:ln>
              <a:solidFill>
                <a:prstClr val="black">
                  <a:tint val="75000"/>
                </a:prstClr>
              </a:solidFill>
              <a:effectLst/>
              <a:uLnTx/>
              <a:uFillTx/>
              <a:latin typeface="Times New Roman" pitchFamily="18" charset="0"/>
            </a:endParaRPr>
          </a:p>
        </p:txBody>
      </p:sp>
      <p:sp>
        <p:nvSpPr>
          <p:cNvPr id="5" name="正方形/長方形 4"/>
          <p:cNvSpPr/>
          <p:nvPr/>
        </p:nvSpPr>
        <p:spPr>
          <a:xfrm>
            <a:off x="0" y="129175"/>
            <a:ext cx="9144000" cy="5055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　校内教育支援委員会</a:t>
            </a:r>
            <a:r>
              <a:rPr kumimoji="0" lang="ja-JP" altLang="en-US" sz="2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活用</a:t>
            </a:r>
          </a:p>
        </p:txBody>
      </p:sp>
      <p:sp>
        <p:nvSpPr>
          <p:cNvPr id="6" name="角丸四角形 5"/>
          <p:cNvSpPr/>
          <p:nvPr/>
        </p:nvSpPr>
        <p:spPr>
          <a:xfrm>
            <a:off x="4572000" y="1285800"/>
            <a:ext cx="3906408" cy="3923808"/>
          </a:xfrm>
          <a:prstGeom prst="roundRect">
            <a:avLst>
              <a:gd name="adj" fmla="val 412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研修の進め方</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①　各自で事例を読む</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②　自分の実践を振り返り感想　</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を発表する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③　今後、各校や各学級で取り</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組めそうなことについて情報</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交換をする</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④　一人ずつ感想を述べて終了</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66" y="863277"/>
            <a:ext cx="3901440" cy="5493074"/>
          </a:xfrm>
          <a:prstGeom prst="rect">
            <a:avLst/>
          </a:prstGeom>
        </p:spPr>
      </p:pic>
    </p:spTree>
    <p:extLst>
      <p:ext uri="{BB962C8B-B14F-4D97-AF65-F5344CB8AC3E}">
        <p14:creationId xmlns:p14="http://schemas.microsoft.com/office/powerpoint/2010/main" val="304726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351493"/>
            <a:ext cx="9144000" cy="688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国が目指しているもの</a:t>
            </a:r>
          </a:p>
        </p:txBody>
      </p:sp>
      <p:sp>
        <p:nvSpPr>
          <p:cNvPr id="6" name="角丸四角形 5"/>
          <p:cNvSpPr/>
          <p:nvPr/>
        </p:nvSpPr>
        <p:spPr>
          <a:xfrm>
            <a:off x="245445" y="1919754"/>
            <a:ext cx="8653112" cy="4254449"/>
          </a:xfrm>
          <a:prstGeom prst="roundRect">
            <a:avLst>
              <a:gd name="adj" fmla="val 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
          <p:cNvSpPr txBox="1">
            <a:spLocks noChangeArrowheads="1"/>
          </p:cNvSpPr>
          <p:nvPr/>
        </p:nvSpPr>
        <p:spPr bwMode="auto">
          <a:xfrm>
            <a:off x="891162" y="3456786"/>
            <a:ext cx="561662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hangingPunct="1"/>
            <a:r>
              <a:rPr lang="ja-JP" altLang="en-US" sz="4800" dirty="0">
                <a:solidFill>
                  <a:schemeClr val="tx2"/>
                </a:solidFill>
                <a:latin typeface="HG丸ｺﾞｼｯｸM-PRO" panose="020F0600000000000000" pitchFamily="50" charset="-128"/>
                <a:ea typeface="HG丸ｺﾞｼｯｸM-PRO" panose="020F0600000000000000" pitchFamily="50" charset="-128"/>
              </a:rPr>
              <a:t>ちがいに気づく</a:t>
            </a:r>
            <a:endParaRPr lang="en-US" altLang="ja-JP" sz="4800" dirty="0">
              <a:solidFill>
                <a:schemeClr val="tx2"/>
              </a:solidFill>
              <a:latin typeface="HG丸ｺﾞｼｯｸM-PRO" panose="020F0600000000000000" pitchFamily="50" charset="-128"/>
              <a:ea typeface="HG丸ｺﾞｼｯｸM-PRO" panose="020F0600000000000000" pitchFamily="50" charset="-128"/>
            </a:endParaRPr>
          </a:p>
          <a:p>
            <a:pPr algn="l" eaLnBrk="1" hangingPunct="1"/>
            <a:r>
              <a:rPr lang="ja-JP" altLang="en-US" sz="4800" dirty="0">
                <a:solidFill>
                  <a:schemeClr val="tx2"/>
                </a:solidFill>
                <a:latin typeface="HG丸ｺﾞｼｯｸM-PRO" panose="020F0600000000000000" pitchFamily="50" charset="-128"/>
                <a:ea typeface="HG丸ｺﾞｼｯｸM-PRO" panose="020F0600000000000000" pitchFamily="50" charset="-128"/>
              </a:rPr>
              <a:t>ちがいを理解する</a:t>
            </a:r>
            <a:endParaRPr lang="en-US" altLang="ja-JP" sz="4800" dirty="0">
              <a:solidFill>
                <a:schemeClr val="tx2"/>
              </a:solidFill>
              <a:latin typeface="HG丸ｺﾞｼｯｸM-PRO" panose="020F0600000000000000" pitchFamily="50" charset="-128"/>
              <a:ea typeface="HG丸ｺﾞｼｯｸM-PRO" panose="020F0600000000000000" pitchFamily="50" charset="-128"/>
            </a:endParaRPr>
          </a:p>
          <a:p>
            <a:pPr algn="l" eaLnBrk="1" hangingPunct="1"/>
            <a:r>
              <a:rPr lang="ja-JP" altLang="en-US" sz="4800" dirty="0">
                <a:solidFill>
                  <a:schemeClr val="tx2"/>
                </a:solidFill>
                <a:latin typeface="HG丸ｺﾞｼｯｸM-PRO" panose="020F0600000000000000" pitchFamily="50" charset="-128"/>
                <a:ea typeface="HG丸ｺﾞｼｯｸM-PRO" panose="020F0600000000000000" pitchFamily="50" charset="-128"/>
              </a:rPr>
              <a:t>ちがいを尊重する</a:t>
            </a:r>
          </a:p>
        </p:txBody>
      </p:sp>
      <p:sp>
        <p:nvSpPr>
          <p:cNvPr id="8194" name="コンテンツ プレースホルダ 2"/>
          <p:cNvSpPr>
            <a:spLocks noGrp="1"/>
          </p:cNvSpPr>
          <p:nvPr>
            <p:ph idx="1"/>
          </p:nvPr>
        </p:nvSpPr>
        <p:spPr>
          <a:xfrm>
            <a:off x="245445" y="2112880"/>
            <a:ext cx="8496300" cy="1584325"/>
          </a:xfrm>
        </p:spPr>
        <p:txBody>
          <a:bodyPr/>
          <a:lstStyle/>
          <a:p>
            <a:pPr marL="0" indent="0" algn="ctr" eaLnBrk="1" hangingPunct="1">
              <a:buFont typeface="Arial" pitchFamily="34" charset="0"/>
              <a:buNone/>
            </a:pPr>
            <a:r>
              <a:rPr lang="ja-JP" altLang="en-US" sz="7200" dirty="0">
                <a:solidFill>
                  <a:srgbClr val="FF0000"/>
                </a:solidFill>
                <a:latin typeface="HG丸ｺﾞｼｯｸM-PRO" panose="020F0600000000000000" pitchFamily="50" charset="-128"/>
                <a:ea typeface="HG丸ｺﾞｼｯｸM-PRO" panose="020F0600000000000000" pitchFamily="50" charset="-128"/>
              </a:rPr>
              <a:t>「共生社会」</a:t>
            </a:r>
            <a:r>
              <a:rPr lang="ja-JP" altLang="en-US" sz="7200" dirty="0">
                <a:latin typeface="HG丸ｺﾞｼｯｸM-PRO" panose="020F0600000000000000" pitchFamily="50" charset="-128"/>
                <a:ea typeface="HG丸ｺﾞｼｯｸM-PRO" panose="020F0600000000000000" pitchFamily="50" charset="-128"/>
              </a:rPr>
              <a:t>の実現</a:t>
            </a:r>
          </a:p>
        </p:txBody>
      </p:sp>
      <p:pic>
        <p:nvPicPr>
          <p:cNvPr id="3" name="図 2" descr="おもちゃ, 人形, レゴ, 時計 が含まれている画像  自動的に生成された説明">
            <a:extLst>
              <a:ext uri="{FF2B5EF4-FFF2-40B4-BE49-F238E27FC236}">
                <a16:creationId xmlns:a16="http://schemas.microsoft.com/office/drawing/2014/main" id="{1BE852A7-C3E9-D048-B5B1-13CBBDA32B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9325" y="4498573"/>
            <a:ext cx="2869230" cy="1675630"/>
          </a:xfrm>
          <a:prstGeom prst="rect">
            <a:avLst/>
          </a:prstGeom>
        </p:spPr>
      </p:pic>
      <p:sp>
        <p:nvSpPr>
          <p:cNvPr id="2" name="フッター プレースホルダー 1"/>
          <p:cNvSpPr>
            <a:spLocks noGrp="1"/>
          </p:cNvSpPr>
          <p:nvPr>
            <p:ph type="ftr" sz="quarter" idx="11"/>
          </p:nvPr>
        </p:nvSpPr>
        <p:spPr>
          <a:xfrm>
            <a:off x="6029325" y="6492875"/>
            <a:ext cx="3374061"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403879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547606"/>
            <a:ext cx="9143999"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インクルーシブ教育システムとは</a:t>
            </a:r>
          </a:p>
        </p:txBody>
      </p:sp>
      <p:sp>
        <p:nvSpPr>
          <p:cNvPr id="2" name="角丸四角形 1"/>
          <p:cNvSpPr/>
          <p:nvPr/>
        </p:nvSpPr>
        <p:spPr>
          <a:xfrm>
            <a:off x="277202" y="2184852"/>
            <a:ext cx="8653112" cy="3696184"/>
          </a:xfrm>
          <a:prstGeom prst="roundRect">
            <a:avLst>
              <a:gd name="adj" fmla="val 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5" name="テキスト ボックス 5"/>
          <p:cNvSpPr txBox="1">
            <a:spLocks noChangeArrowheads="1"/>
          </p:cNvSpPr>
          <p:nvPr/>
        </p:nvSpPr>
        <p:spPr bwMode="auto">
          <a:xfrm>
            <a:off x="524192" y="2184852"/>
            <a:ext cx="8370888" cy="3416300"/>
          </a:xfrm>
          <a:prstGeom prst="rect">
            <a:avLst/>
          </a:prstGeom>
          <a:noFill/>
          <a:ln>
            <a:noFill/>
          </a:ln>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a:lnSpc>
                <a:spcPct val="150000"/>
              </a:lnSpc>
              <a:defRPr/>
            </a:pPr>
            <a:r>
              <a:rPr lang="ja-JP" altLang="en-US" sz="4800" b="1" dirty="0">
                <a:solidFill>
                  <a:srgbClr val="002060"/>
                </a:solidFill>
                <a:latin typeface="HG丸ｺﾞｼｯｸM-PRO" pitchFamily="50" charset="-128"/>
                <a:ea typeface="HG丸ｺﾞｼｯｸM-PRO" pitchFamily="50" charset="-128"/>
                <a:cs typeface="+mn-cs"/>
              </a:rPr>
              <a:t>障がいのある者と</a:t>
            </a:r>
            <a:endParaRPr lang="en-US" altLang="ja-JP" sz="4800" b="1" dirty="0">
              <a:solidFill>
                <a:srgbClr val="002060"/>
              </a:solidFill>
              <a:latin typeface="HG丸ｺﾞｼｯｸM-PRO" pitchFamily="50" charset="-128"/>
              <a:ea typeface="HG丸ｺﾞｼｯｸM-PRO" pitchFamily="50" charset="-128"/>
              <a:cs typeface="+mn-cs"/>
            </a:endParaRPr>
          </a:p>
          <a:p>
            <a:pPr>
              <a:lnSpc>
                <a:spcPct val="150000"/>
              </a:lnSpc>
              <a:defRPr/>
            </a:pPr>
            <a:r>
              <a:rPr lang="ja-JP" altLang="en-US" sz="4800" b="1" dirty="0">
                <a:solidFill>
                  <a:srgbClr val="002060"/>
                </a:solidFill>
                <a:latin typeface="HG丸ｺﾞｼｯｸM-PRO" pitchFamily="50" charset="-128"/>
                <a:ea typeface="HG丸ｺﾞｼｯｸM-PRO" pitchFamily="50" charset="-128"/>
                <a:cs typeface="+mn-cs"/>
              </a:rPr>
              <a:t>障がいのない者が</a:t>
            </a:r>
            <a:endParaRPr lang="en-US" altLang="ja-JP" sz="4800" b="1" dirty="0">
              <a:solidFill>
                <a:srgbClr val="002060"/>
              </a:solidFill>
              <a:latin typeface="HG丸ｺﾞｼｯｸM-PRO" pitchFamily="50" charset="-128"/>
              <a:ea typeface="HG丸ｺﾞｼｯｸM-PRO" pitchFamily="50" charset="-128"/>
              <a:cs typeface="+mn-cs"/>
            </a:endParaRPr>
          </a:p>
          <a:p>
            <a:pPr algn="r">
              <a:lnSpc>
                <a:spcPct val="150000"/>
              </a:lnSpc>
              <a:defRPr/>
            </a:pPr>
            <a:r>
              <a:rPr lang="ja-JP" altLang="en-US" sz="4800" b="1" dirty="0">
                <a:solidFill>
                  <a:srgbClr val="002060"/>
                </a:solidFill>
                <a:latin typeface="HG丸ｺﾞｼｯｸM-PRO" pitchFamily="50" charset="-128"/>
                <a:ea typeface="HG丸ｺﾞｼｯｸM-PRO" pitchFamily="50" charset="-128"/>
                <a:cs typeface="+mn-cs"/>
              </a:rPr>
              <a:t>ともに学ぶ仕組み</a:t>
            </a:r>
            <a:endParaRPr lang="en-US" altLang="ja-JP" sz="4800" b="1" dirty="0">
              <a:solidFill>
                <a:srgbClr val="002060"/>
              </a:solidFill>
              <a:latin typeface="HG丸ｺﾞｼｯｸM-PRO" pitchFamily="50" charset="-128"/>
              <a:ea typeface="HG丸ｺﾞｼｯｸM-PRO" pitchFamily="50" charset="-128"/>
              <a:cs typeface="+mn-c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202" y="4031153"/>
            <a:ext cx="2983682" cy="1849883"/>
          </a:xfrm>
          <a:prstGeom prst="rect">
            <a:avLst/>
          </a:prstGeom>
        </p:spPr>
      </p:pic>
      <p:sp>
        <p:nvSpPr>
          <p:cNvPr id="4" name="フッター プレースホルダー 3"/>
          <p:cNvSpPr>
            <a:spLocks noGrp="1"/>
          </p:cNvSpPr>
          <p:nvPr>
            <p:ph type="ftr" sz="quarter" idx="11"/>
          </p:nvPr>
        </p:nvSpPr>
        <p:spPr>
          <a:xfrm>
            <a:off x="6185647" y="6541754"/>
            <a:ext cx="3153086"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158638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4"/>
          <p:cNvSpPr txBox="1">
            <a:spLocks noChangeArrowheads="1"/>
          </p:cNvSpPr>
          <p:nvPr/>
        </p:nvSpPr>
        <p:spPr bwMode="auto">
          <a:xfrm>
            <a:off x="416709" y="725886"/>
            <a:ext cx="82470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en-US" altLang="ja-JP" dirty="0">
              <a:latin typeface="+mn-ea"/>
              <a:ea typeface="+mn-ea"/>
            </a:endParaRPr>
          </a:p>
          <a:p>
            <a:pPr eaLnBrk="1" hangingPunct="1"/>
            <a:r>
              <a:rPr lang="ja-JP" altLang="en-US" sz="2400" dirty="0">
                <a:latin typeface="+mn-ea"/>
                <a:ea typeface="+mn-ea"/>
              </a:rPr>
              <a:t>「共生社会の形成に向けたインクルーシブ教育システム構築のための特別支援教育の推進（報告）」より　　　　（平成</a:t>
            </a:r>
            <a:r>
              <a:rPr lang="en-US" altLang="ja-JP" sz="2400" dirty="0">
                <a:latin typeface="+mn-ea"/>
                <a:ea typeface="+mn-ea"/>
              </a:rPr>
              <a:t>24</a:t>
            </a:r>
            <a:r>
              <a:rPr lang="ja-JP" altLang="en-US" sz="2400" dirty="0">
                <a:latin typeface="+mn-ea"/>
                <a:ea typeface="+mn-ea"/>
              </a:rPr>
              <a:t>年７月）</a:t>
            </a:r>
          </a:p>
        </p:txBody>
      </p:sp>
      <p:sp>
        <p:nvSpPr>
          <p:cNvPr id="4" name="正方形/長方形 3"/>
          <p:cNvSpPr/>
          <p:nvPr/>
        </p:nvSpPr>
        <p:spPr>
          <a:xfrm>
            <a:off x="0" y="210736"/>
            <a:ext cx="9080481"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インクルーシブ教育システム①</a:t>
            </a:r>
          </a:p>
        </p:txBody>
      </p:sp>
      <p:sp>
        <p:nvSpPr>
          <p:cNvPr id="5" name="角丸四角形 4"/>
          <p:cNvSpPr/>
          <p:nvPr/>
        </p:nvSpPr>
        <p:spPr>
          <a:xfrm>
            <a:off x="209325" y="2386962"/>
            <a:ext cx="8653112" cy="3705829"/>
          </a:xfrm>
          <a:prstGeom prst="roundRect">
            <a:avLst>
              <a:gd name="adj" fmla="val 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5" name="テキスト ボックス 5"/>
          <p:cNvSpPr txBox="1">
            <a:spLocks noChangeArrowheads="1"/>
          </p:cNvSpPr>
          <p:nvPr/>
        </p:nvSpPr>
        <p:spPr bwMode="auto">
          <a:xfrm>
            <a:off x="311936" y="2523793"/>
            <a:ext cx="8550501" cy="3323987"/>
          </a:xfrm>
          <a:prstGeom prst="rect">
            <a:avLst/>
          </a:prstGeom>
          <a:noFill/>
          <a:ln>
            <a:noFill/>
          </a:ln>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50000"/>
              </a:lnSpc>
            </a:pPr>
            <a:r>
              <a:rPr lang="ja-JP" altLang="en-US" sz="2800" dirty="0">
                <a:latin typeface="ＭＳ Ｐゴシック" pitchFamily="50" charset="-128"/>
              </a:rPr>
              <a:t>　インクルーシブ教育システムにおいては、</a:t>
            </a:r>
            <a:r>
              <a:rPr lang="ja-JP" altLang="en-US" sz="2800" b="1" dirty="0">
                <a:solidFill>
                  <a:srgbClr val="FF0000"/>
                </a:solidFill>
                <a:latin typeface="ＭＳ Ｐゴシック" pitchFamily="50" charset="-128"/>
              </a:rPr>
              <a:t>同じ場で共　に学ぶことを追及する</a:t>
            </a:r>
            <a:r>
              <a:rPr lang="ja-JP" altLang="en-US" sz="2800" dirty="0">
                <a:latin typeface="ＭＳ Ｐゴシック" pitchFamily="50" charset="-128"/>
              </a:rPr>
              <a:t>とともに、個別の教育的ニーズのある幼児児童生徒に対して、自立と社会参加を見据えて、その時点で教育ニーズに最も的確に応える指導を提供できる多様で柔軟な仕組みを整備することが重要。</a:t>
            </a:r>
            <a:endParaRPr lang="en-US" altLang="ja-JP" sz="2800" dirty="0">
              <a:latin typeface="ＭＳ Ｐゴシック" pitchFamily="50" charset="-128"/>
            </a:endParaRPr>
          </a:p>
        </p:txBody>
      </p:sp>
      <p:sp>
        <p:nvSpPr>
          <p:cNvPr id="2" name="フッター プレースホルダー 1"/>
          <p:cNvSpPr>
            <a:spLocks noGrp="1"/>
          </p:cNvSpPr>
          <p:nvPr>
            <p:ph type="ftr" sz="quarter" idx="11"/>
          </p:nvPr>
        </p:nvSpPr>
        <p:spPr>
          <a:xfrm>
            <a:off x="6060141" y="6492875"/>
            <a:ext cx="3329392"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338803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bwMode="auto">
          <a:xfrm>
            <a:off x="723817" y="1367777"/>
            <a:ext cx="8018463" cy="1131761"/>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ja-JP" altLang="en-US" sz="3200" dirty="0"/>
              <a:t>安心して学べるための土台づくり</a:t>
            </a:r>
            <a:endParaRPr lang="en-US" altLang="ja-JP" sz="3200" dirty="0"/>
          </a:p>
          <a:p>
            <a:pPr eaLnBrk="1" hangingPunct="1">
              <a:defRPr/>
            </a:pPr>
            <a:r>
              <a:rPr lang="ja-JP" altLang="en-US" sz="3600" dirty="0">
                <a:solidFill>
                  <a:srgbClr val="FF0000"/>
                </a:solidFill>
              </a:rPr>
              <a:t>全員が力を発揮し、認め合う学級</a:t>
            </a:r>
            <a:endParaRPr lang="en-US" altLang="ja-JP" sz="3600" dirty="0">
              <a:solidFill>
                <a:srgbClr val="FF0000"/>
              </a:solidFill>
            </a:endParaRPr>
          </a:p>
          <a:p>
            <a:pPr eaLnBrk="1" hangingPunct="1">
              <a:defRPr/>
            </a:pPr>
            <a:endParaRPr lang="en-US" altLang="ja-JP" sz="3600" dirty="0"/>
          </a:p>
          <a:p>
            <a:pPr eaLnBrk="1" hangingPunct="1">
              <a:defRPr/>
            </a:pPr>
            <a:endParaRPr lang="en-US" altLang="ja-JP" sz="3600" dirty="0"/>
          </a:p>
          <a:p>
            <a:pPr eaLnBrk="1" hangingPunct="1">
              <a:defRPr/>
            </a:pPr>
            <a:endParaRPr lang="en-US" altLang="ja-JP" sz="3600" dirty="0"/>
          </a:p>
          <a:p>
            <a:pPr eaLnBrk="1" hangingPunct="1">
              <a:lnSpc>
                <a:spcPts val="2900"/>
              </a:lnSpc>
              <a:buFont typeface="Arial" pitchFamily="34" charset="0"/>
              <a:buNone/>
              <a:defRPr/>
            </a:pPr>
            <a:r>
              <a:rPr lang="ja-JP" altLang="en-US" sz="3600" dirty="0"/>
              <a:t>　</a:t>
            </a:r>
            <a:endParaRPr lang="en-US" altLang="ja-JP" sz="3600" dirty="0"/>
          </a:p>
          <a:p>
            <a:pPr algn="l" eaLnBrk="1" hangingPunct="1">
              <a:lnSpc>
                <a:spcPts val="2900"/>
              </a:lnSpc>
              <a:buFont typeface="Arial" pitchFamily="34" charset="0"/>
              <a:buNone/>
              <a:defRPr/>
            </a:pPr>
            <a:r>
              <a:rPr lang="ja-JP" altLang="en-US" sz="3600" dirty="0"/>
              <a:t>　</a:t>
            </a:r>
            <a:endParaRPr lang="en-US" altLang="ja-JP" sz="3600" dirty="0"/>
          </a:p>
        </p:txBody>
      </p:sp>
      <p:sp>
        <p:nvSpPr>
          <p:cNvPr id="4" name="下矢印 3"/>
          <p:cNvSpPr/>
          <p:nvPr/>
        </p:nvSpPr>
        <p:spPr>
          <a:xfrm>
            <a:off x="4124323" y="4285214"/>
            <a:ext cx="777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3" name="正方形/長方形 2"/>
          <p:cNvSpPr/>
          <p:nvPr/>
        </p:nvSpPr>
        <p:spPr>
          <a:xfrm>
            <a:off x="723817" y="3129716"/>
            <a:ext cx="8020050" cy="1085987"/>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l">
              <a:lnSpc>
                <a:spcPts val="2900"/>
              </a:lnSpc>
              <a:defRPr/>
            </a:pPr>
            <a:r>
              <a:rPr lang="ja-JP" altLang="en-US" sz="3200" dirty="0">
                <a:latin typeface="+mn-ea"/>
              </a:rPr>
              <a:t>◇</a:t>
            </a:r>
            <a:r>
              <a:rPr lang="ja-JP" altLang="en-US" sz="3200" b="1" dirty="0">
                <a:latin typeface="+mn-ea"/>
              </a:rPr>
              <a:t>「わかる・できる」授業</a:t>
            </a:r>
            <a:r>
              <a:rPr lang="ja-JP" altLang="en-US" sz="3200" dirty="0">
                <a:latin typeface="+mn-ea"/>
              </a:rPr>
              <a:t>の工夫</a:t>
            </a:r>
            <a:endParaRPr lang="en-US" altLang="ja-JP" sz="3200" dirty="0">
              <a:latin typeface="+mn-ea"/>
            </a:endParaRPr>
          </a:p>
          <a:p>
            <a:pPr algn="l">
              <a:defRPr/>
            </a:pPr>
            <a:r>
              <a:rPr lang="ja-JP" altLang="en-US" sz="3200" dirty="0"/>
              <a:t>　　</a:t>
            </a:r>
            <a:r>
              <a:rPr lang="ja-JP" altLang="en-US" sz="3200" dirty="0">
                <a:solidFill>
                  <a:srgbClr val="FF0000"/>
                </a:solidFill>
              </a:rPr>
              <a:t>～</a:t>
            </a:r>
            <a:r>
              <a:rPr lang="ja-JP" altLang="en-US" sz="3200" b="1" dirty="0">
                <a:solidFill>
                  <a:srgbClr val="FF0000"/>
                </a:solidFill>
              </a:rPr>
              <a:t>授業のユニバーサルデザイン化</a:t>
            </a:r>
            <a:r>
              <a:rPr lang="ja-JP" altLang="en-US" sz="3200" dirty="0">
                <a:solidFill>
                  <a:srgbClr val="FF0000"/>
                </a:solidFill>
              </a:rPr>
              <a:t>～</a:t>
            </a:r>
            <a:endParaRPr lang="ja-JP" altLang="en-US" dirty="0">
              <a:solidFill>
                <a:srgbClr val="FF0000"/>
              </a:solidFill>
            </a:endParaRPr>
          </a:p>
        </p:txBody>
      </p:sp>
      <p:sp>
        <p:nvSpPr>
          <p:cNvPr id="9" name="タイトル 3"/>
          <p:cNvSpPr txBox="1">
            <a:spLocks/>
          </p:cNvSpPr>
          <p:nvPr/>
        </p:nvSpPr>
        <p:spPr bwMode="auto">
          <a:xfrm>
            <a:off x="722230" y="4809173"/>
            <a:ext cx="8020050" cy="1532255"/>
          </a:xfrm>
          <a:prstGeom prst="rect">
            <a:avLst/>
          </a:prstGeom>
          <a:solidFill>
            <a:schemeClr val="accent6">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lnSpc>
                <a:spcPts val="6000"/>
              </a:lnSpc>
              <a:defRPr/>
            </a:pPr>
            <a:r>
              <a:rPr lang="ja-JP" altLang="en-US" sz="3600" dirty="0">
                <a:latin typeface="ＭＳ Ｐゴシック" panose="020B0600070205080204" pitchFamily="50" charset="-128"/>
                <a:ea typeface="ＭＳ Ｐゴシック" panose="020B0600070205080204" pitchFamily="50" charset="-128"/>
              </a:rPr>
              <a:t>その上で、さらに支援の必要な子</a:t>
            </a:r>
            <a:endParaRPr lang="en-US" altLang="ja-JP" sz="3600" dirty="0">
              <a:latin typeface="ＭＳ Ｐゴシック" panose="020B0600070205080204" pitchFamily="50" charset="-128"/>
              <a:ea typeface="ＭＳ Ｐゴシック" panose="020B0600070205080204" pitchFamily="50" charset="-128"/>
            </a:endParaRPr>
          </a:p>
          <a:p>
            <a:pPr eaLnBrk="1" hangingPunct="1">
              <a:lnSpc>
                <a:spcPts val="6000"/>
              </a:lnSpc>
              <a:defRPr/>
            </a:pPr>
            <a:r>
              <a:rPr lang="ja-JP" altLang="en-US" sz="3600" dirty="0">
                <a:solidFill>
                  <a:srgbClr val="FF0000"/>
                </a:solidFill>
                <a:latin typeface="ＭＳ Ｐゴシック" panose="020B0600070205080204" pitchFamily="50" charset="-128"/>
                <a:ea typeface="ＭＳ Ｐゴシック" panose="020B0600070205080204" pitchFamily="50" charset="-128"/>
              </a:rPr>
              <a:t>合理的配慮 </a:t>
            </a:r>
            <a:r>
              <a:rPr lang="ja-JP" altLang="en-US" sz="3600" dirty="0">
                <a:latin typeface="ＭＳ Ｐゴシック" panose="020B0600070205080204" pitchFamily="50" charset="-128"/>
                <a:ea typeface="ＭＳ Ｐゴシック" panose="020B0600070205080204" pitchFamily="50" charset="-128"/>
              </a:rPr>
              <a:t>（個別的な配慮）</a:t>
            </a:r>
            <a:endParaRPr lang="ja-JP" altLang="en-US" sz="3200" dirty="0">
              <a:latin typeface="ＭＳ Ｐゴシック" panose="020B0600070205080204" pitchFamily="50" charset="-128"/>
              <a:ea typeface="ＭＳ Ｐゴシック" panose="020B0600070205080204" pitchFamily="50" charset="-128"/>
            </a:endParaRPr>
          </a:p>
          <a:p>
            <a:pPr eaLnBrk="1" hangingPunct="1">
              <a:lnSpc>
                <a:spcPts val="6000"/>
              </a:lnSpc>
              <a:buFont typeface="Arial" pitchFamily="34" charset="0"/>
              <a:buNone/>
              <a:defRPr/>
            </a:pPr>
            <a:endParaRPr lang="ja-JP" altLang="en-US" sz="3600" dirty="0">
              <a:latin typeface="+mn-ea"/>
              <a:ea typeface="+mn-ea"/>
            </a:endParaRPr>
          </a:p>
        </p:txBody>
      </p:sp>
      <p:sp>
        <p:nvSpPr>
          <p:cNvPr id="13" name="下矢印 12"/>
          <p:cNvSpPr/>
          <p:nvPr/>
        </p:nvSpPr>
        <p:spPr>
          <a:xfrm>
            <a:off x="4124324" y="2617965"/>
            <a:ext cx="7778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0" name="正方形/長方形 9"/>
          <p:cNvSpPr/>
          <p:nvPr/>
        </p:nvSpPr>
        <p:spPr>
          <a:xfrm>
            <a:off x="0" y="355880"/>
            <a:ext cx="9144000" cy="61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spcBef>
                <a:spcPct val="20000"/>
              </a:spcBef>
              <a:buFont typeface="Wingdings" pitchFamily="2" charset="2"/>
              <a:buNone/>
            </a:pPr>
            <a:r>
              <a:rPr kumimoji="1" lang="ja-JP" altLang="en-US" sz="3200" dirty="0">
                <a:latin typeface="ＭＳ Ｐゴシック" pitchFamily="50" charset="-128"/>
              </a:rPr>
              <a:t>同じ場で共に学ぶことを追求する</a:t>
            </a:r>
          </a:p>
        </p:txBody>
      </p:sp>
      <p:sp>
        <p:nvSpPr>
          <p:cNvPr id="2" name="フッター プレースホルダー 1"/>
          <p:cNvSpPr>
            <a:spLocks noGrp="1"/>
          </p:cNvSpPr>
          <p:nvPr>
            <p:ph type="ftr" sz="quarter" idx="11"/>
          </p:nvPr>
        </p:nvSpPr>
        <p:spPr>
          <a:xfrm>
            <a:off x="6087035" y="6614394"/>
            <a:ext cx="3285565" cy="365125"/>
          </a:xfrm>
        </p:spPr>
        <p:txBody>
          <a:bodyPr/>
          <a:lstStyle/>
          <a:p>
            <a:pPr>
              <a:defRPr/>
            </a:pPr>
            <a:r>
              <a:rPr lang="zh-TW" altLang="en-US" dirty="0"/>
              <a:t>長野県教育委員会事務局特別支援教育課</a:t>
            </a:r>
            <a:endParaRPr lang="en-US" altLang="ja-JP" dirty="0"/>
          </a:p>
        </p:txBody>
      </p:sp>
    </p:spTree>
    <p:extLst>
      <p:ext uri="{BB962C8B-B14F-4D97-AF65-F5344CB8AC3E}">
        <p14:creationId xmlns:p14="http://schemas.microsoft.com/office/powerpoint/2010/main" val="141118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9" grpId="0" animBg="1"/>
      <p:bldP spid="1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eaLnBrk="1" hangingPunct="1">
          <a:lnSpc>
            <a:spcPct val="90000"/>
          </a:lnSpc>
          <a:spcBef>
            <a:spcPct val="20000"/>
          </a:spcBef>
          <a:buFont typeface="Wingdings" pitchFamily="2" charset="2"/>
          <a:buNone/>
          <a:defRPr kumimoji="1" sz="3200" dirty="0">
            <a:latin typeface="ＭＳ Ｐゴシック" pitchFamily="50" charset="-128"/>
            <a:ea typeface="ＭＳ Ｐゴシック" pitchFamily="50" charset="-128"/>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16793</TotalTime>
  <Pages>0</Pages>
  <Words>8956</Words>
  <Characters>0</Characters>
  <Application>Microsoft Office PowerPoint</Application>
  <DocSecurity>0</DocSecurity>
  <PresentationFormat>画面に合わせる (4:3)</PresentationFormat>
  <Lines>0</Lines>
  <Paragraphs>776</Paragraphs>
  <Slides>54</Slides>
  <Notes>54</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54</vt:i4>
      </vt:variant>
    </vt:vector>
  </HeadingPairs>
  <TitlesOfParts>
    <vt:vector size="73" baseType="lpstr">
      <vt:lpstr>Apple Color Emoji</vt:lpstr>
      <vt:lpstr>HGPｺﾞｼｯｸE</vt:lpstr>
      <vt:lpstr>HGP創英角ｺﾞｼｯｸUB</vt:lpstr>
      <vt:lpstr>HG丸ｺﾞｼｯｸM-PRO</vt:lpstr>
      <vt:lpstr>ＭＳ Ｐゴシック</vt:lpstr>
      <vt:lpstr>ＭＳ ゴシック</vt:lpstr>
      <vt:lpstr>ＭＳ 明朝</vt:lpstr>
      <vt:lpstr>MS-Gothic-90ms-RKSJ-H</vt:lpstr>
      <vt:lpstr>Osaka</vt:lpstr>
      <vt:lpstr>UD Digi Kyokasho NK-R</vt:lpstr>
      <vt:lpstr>UD デジタル 教科書体 NK-R</vt:lpstr>
      <vt:lpstr>游ゴシック</vt:lpstr>
      <vt:lpstr>游明朝</vt:lpstr>
      <vt:lpstr>Arial</vt:lpstr>
      <vt:lpstr>Calibri</vt:lpstr>
      <vt:lpstr>Cambria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義務教育段階における多様な学びの場の連続性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ﾈ｢縲ﾊ懌ｦ</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発達障害の理解と支援</dc:title>
  <dc:creator>特別支援教育課</dc:creator>
  <cp:lastModifiedBy>Administrator</cp:lastModifiedBy>
  <cp:revision>791</cp:revision>
  <cp:lastPrinted>2020-12-21T21:42:58Z</cp:lastPrinted>
  <dcterms:created xsi:type="dcterms:W3CDTF">2003-07-20T13:39:25Z</dcterms:created>
  <dcterms:modified xsi:type="dcterms:W3CDTF">2020-12-24T12:48:37Z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1041-6.3.0.1727</vt:lpwstr>
  </property>
</Properties>
</file>