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896"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vmg.vdi.pref.nagano.lg.jp\&#12511;&#12491;&#21512;&#24193;\&#28040;&#36027;&#29983;&#27963;&#65315;\&#9733;&#20132;&#36890;&#23433;&#20840;\&#9678;&#33258;&#36578;&#36554;&#26465;&#20363;&#12539;&#20445;&#38522;&#9678;\29&#12288;&#20196;&#21644;&#65302;&#24180;&#12481;&#12521;&#12471;\03&#12288;&#12481;&#12521;&#12471;&#12487;&#12470;&#12452;&#12531;\&#32032;&#26448;\&#12504;&#12523;&#12513;&#12483;&#12488;&#21177;&#26524;&#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vmg.vdi.pref.nagano.lg.jp\&#12511;&#12491;&#21512;&#24193;\&#28040;&#36027;&#29983;&#27963;&#65315;\&#9733;&#20132;&#36890;&#23433;&#20840;\&#9678;&#33258;&#36578;&#36554;&#26465;&#20363;&#12539;&#20445;&#38522;&#9678;\29&#12288;&#20196;&#21644;&#65302;&#24180;&#12481;&#12521;&#12471;\03&#12288;&#12481;&#12521;&#12471;&#12487;&#12470;&#12452;&#12531;\&#32032;&#26448;\&#12504;&#12523;&#12513;&#12483;&#12488;&#21177;&#26524;&#12464;&#12521;&#125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200" b="1"/>
              <a:t>致命傷の部位</a:t>
            </a:r>
          </a:p>
        </c:rich>
      </c:tx>
      <c:layout>
        <c:manualLayout>
          <c:xMode val="edge"/>
          <c:yMode val="edge"/>
          <c:x val="0.35274871151155462"/>
          <c:y val="8.569084303229654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3D-4DDC-B4B7-D1266C4894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3D-4DDC-B4B7-D1266C4894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3D-4DDC-B4B7-D1266C489415}"/>
              </c:ext>
            </c:extLst>
          </c:dPt>
          <c:cat>
            <c:strRef>
              <c:f>Sheet1!$B$2:$D$2</c:f>
              <c:strCache>
                <c:ptCount val="3"/>
                <c:pt idx="0">
                  <c:v>頭部　</c:v>
                </c:pt>
                <c:pt idx="1">
                  <c:v>胸部</c:v>
                </c:pt>
                <c:pt idx="2">
                  <c:v>その他</c:v>
                </c:pt>
              </c:strCache>
            </c:strRef>
          </c:cat>
          <c:val>
            <c:numRef>
              <c:f>Sheet1!$B$3:$D$3</c:f>
              <c:numCache>
                <c:formatCode>0%</c:formatCode>
                <c:ptCount val="3"/>
                <c:pt idx="0">
                  <c:v>0.55000000000000004</c:v>
                </c:pt>
                <c:pt idx="1">
                  <c:v>0.11</c:v>
                </c:pt>
                <c:pt idx="2">
                  <c:v>0.34</c:v>
                </c:pt>
              </c:numCache>
            </c:numRef>
          </c:val>
          <c:extLst>
            <c:ext xmlns:c16="http://schemas.microsoft.com/office/drawing/2014/chart" uri="{C3380CC4-5D6E-409C-BE32-E72D297353CC}">
              <c16:uniqueId val="{00000006-B33D-4DDC-B4B7-D1266C4894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100" b="1" dirty="0"/>
              <a:t>自転車用ヘルメット着用・非着用の致死率</a:t>
            </a:r>
            <a:endParaRPr lang="en-US" altLang="ja-JP" sz="1100" b="1" dirty="0"/>
          </a:p>
        </c:rich>
      </c:tx>
      <c:layout>
        <c:manualLayout>
          <c:xMode val="edge"/>
          <c:yMode val="edge"/>
          <c:x val="0.11693444846097077"/>
          <c:y val="7.303690700568504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392309836413605"/>
          <c:y val="0.24802118402356685"/>
          <c:w val="0.82306211430395271"/>
          <c:h val="0.5865794869227906"/>
        </c:manualLayout>
      </c:layout>
      <c:barChart>
        <c:barDir val="col"/>
        <c:grouping val="clustered"/>
        <c:varyColors val="0"/>
        <c:ser>
          <c:idx val="0"/>
          <c:order val="0"/>
          <c:spPr>
            <a:solidFill>
              <a:schemeClr val="accent1"/>
            </a:solidFill>
            <a:ln>
              <a:noFill/>
            </a:ln>
            <a:effectLst/>
          </c:spPr>
          <c:invertIfNegative val="0"/>
          <c:cat>
            <c:strRef>
              <c:f>Sheet1!$K$2:$L$2</c:f>
              <c:strCache>
                <c:ptCount val="2"/>
                <c:pt idx="0">
                  <c:v>着用</c:v>
                </c:pt>
                <c:pt idx="1">
                  <c:v>非着用</c:v>
                </c:pt>
              </c:strCache>
            </c:strRef>
          </c:cat>
          <c:val>
            <c:numRef>
              <c:f>Sheet1!$K$3:$L$3</c:f>
              <c:numCache>
                <c:formatCode>0.00%</c:formatCode>
                <c:ptCount val="2"/>
                <c:pt idx="0">
                  <c:v>3.5000000000000001E-3</c:v>
                </c:pt>
                <c:pt idx="1">
                  <c:v>7.7999999999999996E-3</c:v>
                </c:pt>
              </c:numCache>
            </c:numRef>
          </c:val>
          <c:extLst>
            <c:ext xmlns:c16="http://schemas.microsoft.com/office/drawing/2014/chart" uri="{C3380CC4-5D6E-409C-BE32-E72D297353CC}">
              <c16:uniqueId val="{00000000-9E02-4452-A75B-2BE7AB05B7DD}"/>
            </c:ext>
          </c:extLst>
        </c:ser>
        <c:dLbls>
          <c:showLegendKey val="0"/>
          <c:showVal val="0"/>
          <c:showCatName val="0"/>
          <c:showSerName val="0"/>
          <c:showPercent val="0"/>
          <c:showBubbleSize val="0"/>
        </c:dLbls>
        <c:gapWidth val="219"/>
        <c:overlap val="-27"/>
        <c:axId val="1629652352"/>
        <c:axId val="1629651104"/>
      </c:barChart>
      <c:catAx>
        <c:axId val="16296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29651104"/>
        <c:crosses val="autoZero"/>
        <c:auto val="1"/>
        <c:lblAlgn val="ctr"/>
        <c:lblOffset val="100"/>
        <c:noMultiLvlLbl val="0"/>
      </c:catAx>
      <c:valAx>
        <c:axId val="1629651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2965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272528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115346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418342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215522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288066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309046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426432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107531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5087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408309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878D59-695E-4776-AFE2-846F8E47B1F6}" type="datetimeFigureOut">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6934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B878D59-695E-4776-AFE2-846F8E47B1F6}" type="datetimeFigureOut">
              <a:rPr kumimoji="1" lang="ja-JP" altLang="en-US" smtClean="0"/>
              <a:t>2024/7/4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EDC1BD9-A242-4E5A-8F53-A87942FDEB24}" type="slidenum">
              <a:rPr kumimoji="1" lang="ja-JP" altLang="en-US" smtClean="0"/>
              <a:t>‹#›</a:t>
            </a:fld>
            <a:endParaRPr kumimoji="1" lang="ja-JP" altLang="en-US"/>
          </a:p>
        </p:txBody>
      </p:sp>
    </p:spTree>
    <p:extLst>
      <p:ext uri="{BB962C8B-B14F-4D97-AF65-F5344CB8AC3E}">
        <p14:creationId xmlns:p14="http://schemas.microsoft.com/office/powerpoint/2010/main" val="81870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キー, 雪, 持つ, 女性 が含まれている画像&#10;&#10;自動的に生成された説明">
            <a:extLst>
              <a:ext uri="{FF2B5EF4-FFF2-40B4-BE49-F238E27FC236}">
                <a16:creationId xmlns:a16="http://schemas.microsoft.com/office/drawing/2014/main" id="{888A473B-BC8F-4377-AA8F-9DCEBEAB3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 y="-87328"/>
            <a:ext cx="6858000" cy="9699307"/>
          </a:xfrm>
          <a:prstGeom prst="rect">
            <a:avLst/>
          </a:prstGeom>
        </p:spPr>
      </p:pic>
      <p:sp>
        <p:nvSpPr>
          <p:cNvPr id="5" name="吹き出し: 角を丸めた四角形 4">
            <a:extLst>
              <a:ext uri="{FF2B5EF4-FFF2-40B4-BE49-F238E27FC236}">
                <a16:creationId xmlns:a16="http://schemas.microsoft.com/office/drawing/2014/main" id="{95CC02AD-1680-4E95-AD6B-D991DF1B90BB}"/>
              </a:ext>
            </a:extLst>
          </p:cNvPr>
          <p:cNvSpPr/>
          <p:nvPr/>
        </p:nvSpPr>
        <p:spPr>
          <a:xfrm>
            <a:off x="8124444" y="222894"/>
            <a:ext cx="2474975" cy="470971"/>
          </a:xfrm>
          <a:prstGeom prst="wedgeRoundRectCallout">
            <a:avLst>
              <a:gd name="adj1" fmla="val -2554"/>
              <a:gd name="adj2" fmla="val 78884"/>
              <a:gd name="adj3" fmla="val 16667"/>
            </a:avLst>
          </a:prstGeom>
          <a:solidFill>
            <a:schemeClr val="accent4"/>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954427B-03E0-4FA7-B2F4-8D3036523729}"/>
              </a:ext>
            </a:extLst>
          </p:cNvPr>
          <p:cNvSpPr txBox="1"/>
          <p:nvPr/>
        </p:nvSpPr>
        <p:spPr>
          <a:xfrm>
            <a:off x="8167116" y="222894"/>
            <a:ext cx="2389632" cy="523220"/>
          </a:xfrm>
          <a:prstGeom prst="rect">
            <a:avLst/>
          </a:prstGeom>
          <a:noFill/>
          <a:ln w="19050" cmpd="sng">
            <a:noFill/>
            <a:round/>
          </a:ln>
        </p:spPr>
        <p:style>
          <a:lnRef idx="2">
            <a:schemeClr val="accent4"/>
          </a:lnRef>
          <a:fillRef idx="1">
            <a:schemeClr val="lt1"/>
          </a:fillRef>
          <a:effectRef idx="0">
            <a:schemeClr val="accent4"/>
          </a:effectRef>
          <a:fontRef idx="minor">
            <a:schemeClr val="dk1"/>
          </a:fontRef>
        </p:style>
        <p:txBody>
          <a:bodyPr wrap="square" rtlCol="0">
            <a:spAutoFit/>
          </a:bodyPr>
          <a:lstStyle/>
          <a:p>
            <a:pPr algn="dist"/>
            <a:r>
              <a:rPr kumimoji="1" lang="ja-JP" altLang="en-US" sz="2800" b="1" dirty="0">
                <a:solidFill>
                  <a:srgbClr val="FF0000"/>
                </a:solidFill>
                <a:effectLst>
                  <a:outerShdw blurRad="50800" dist="38100" algn="l" rotWithShape="0">
                    <a:prstClr val="black">
                      <a:alpha val="41000"/>
                    </a:prstClr>
                  </a:outerShdw>
                </a:effectLst>
              </a:rPr>
              <a:t>大人も子供も</a:t>
            </a:r>
          </a:p>
        </p:txBody>
      </p:sp>
      <p:sp>
        <p:nvSpPr>
          <p:cNvPr id="6" name="テキスト ボックス 5">
            <a:extLst>
              <a:ext uri="{FF2B5EF4-FFF2-40B4-BE49-F238E27FC236}">
                <a16:creationId xmlns:a16="http://schemas.microsoft.com/office/drawing/2014/main" id="{BFE5A47B-FB01-4D58-9A36-85B033391D7F}"/>
              </a:ext>
            </a:extLst>
          </p:cNvPr>
          <p:cNvSpPr txBox="1"/>
          <p:nvPr/>
        </p:nvSpPr>
        <p:spPr>
          <a:xfrm>
            <a:off x="7123176" y="693865"/>
            <a:ext cx="5023103" cy="1938992"/>
          </a:xfrm>
          <a:prstGeom prst="rect">
            <a:avLst/>
          </a:prstGeom>
          <a:noFill/>
        </p:spPr>
        <p:txBody>
          <a:bodyPr wrap="square" rtlCol="0">
            <a:spAutoFit/>
          </a:bodyPr>
          <a:lstStyle/>
          <a:p>
            <a:pPr algn="ctr"/>
            <a:r>
              <a:rPr kumimoji="1" lang="ja-JP" altLang="en-US" sz="4000" b="1" dirty="0">
                <a:ln>
                  <a:solidFill>
                    <a:schemeClr val="tx1"/>
                  </a:solidFill>
                </a:ln>
                <a:solidFill>
                  <a:srgbClr val="0070C0"/>
                </a:solidFill>
                <a:effectLst>
                  <a:innerShdw blurRad="63500" dist="50800" dir="8100000">
                    <a:schemeClr val="bg1">
                      <a:alpha val="50000"/>
                    </a:schemeClr>
                  </a:innerShdw>
                </a:effectLst>
              </a:rPr>
              <a:t>自転車を運転する</a:t>
            </a:r>
            <a:endParaRPr kumimoji="1" lang="en-US" altLang="ja-JP" sz="4000" b="1" dirty="0">
              <a:ln>
                <a:solidFill>
                  <a:schemeClr val="tx1"/>
                </a:solidFill>
              </a:ln>
              <a:solidFill>
                <a:srgbClr val="0070C0"/>
              </a:solidFill>
              <a:effectLst>
                <a:innerShdw blurRad="63500" dist="50800" dir="8100000">
                  <a:schemeClr val="bg1">
                    <a:alpha val="50000"/>
                  </a:schemeClr>
                </a:innerShdw>
              </a:effectLst>
            </a:endParaRPr>
          </a:p>
          <a:p>
            <a:pPr algn="ctr"/>
            <a:r>
              <a:rPr kumimoji="1" lang="ja-JP" altLang="en-US" sz="4000" b="1" dirty="0">
                <a:ln>
                  <a:solidFill>
                    <a:schemeClr val="tx1"/>
                  </a:solidFill>
                </a:ln>
                <a:solidFill>
                  <a:srgbClr val="0070C0"/>
                </a:solidFill>
                <a:effectLst>
                  <a:innerShdw blurRad="63500" dist="50800" dir="8100000">
                    <a:schemeClr val="bg1">
                      <a:alpha val="50000"/>
                    </a:schemeClr>
                  </a:innerShdw>
                </a:effectLst>
              </a:rPr>
              <a:t>ときは自転車用</a:t>
            </a:r>
            <a:endParaRPr kumimoji="1" lang="en-US" altLang="ja-JP" sz="4000" b="1" dirty="0">
              <a:ln>
                <a:solidFill>
                  <a:schemeClr val="tx1"/>
                </a:solidFill>
              </a:ln>
              <a:solidFill>
                <a:srgbClr val="0070C0"/>
              </a:solidFill>
              <a:effectLst>
                <a:innerShdw blurRad="63500" dist="50800" dir="8100000">
                  <a:schemeClr val="bg1">
                    <a:alpha val="50000"/>
                  </a:schemeClr>
                </a:innerShdw>
              </a:effectLst>
            </a:endParaRPr>
          </a:p>
          <a:p>
            <a:pPr algn="ctr"/>
            <a:r>
              <a:rPr kumimoji="1" lang="ja-JP" altLang="en-US" sz="4000" b="1" dirty="0">
                <a:ln>
                  <a:solidFill>
                    <a:schemeClr val="tx1"/>
                  </a:solidFill>
                </a:ln>
                <a:solidFill>
                  <a:srgbClr val="0070C0"/>
                </a:solidFill>
                <a:effectLst>
                  <a:innerShdw blurRad="63500" dist="50800" dir="8100000">
                    <a:schemeClr val="bg1">
                      <a:alpha val="50000"/>
                    </a:schemeClr>
                  </a:innerShdw>
                </a:effectLst>
              </a:rPr>
              <a:t>ヘルメット着用！！</a:t>
            </a:r>
          </a:p>
        </p:txBody>
      </p:sp>
      <p:sp>
        <p:nvSpPr>
          <p:cNvPr id="10" name="四角形: 角を丸くする 9">
            <a:extLst>
              <a:ext uri="{FF2B5EF4-FFF2-40B4-BE49-F238E27FC236}">
                <a16:creationId xmlns:a16="http://schemas.microsoft.com/office/drawing/2014/main" id="{CFFF1FF1-79A1-4142-8DAD-A308AD510261}"/>
              </a:ext>
            </a:extLst>
          </p:cNvPr>
          <p:cNvSpPr/>
          <p:nvPr/>
        </p:nvSpPr>
        <p:spPr>
          <a:xfrm>
            <a:off x="129540" y="7971182"/>
            <a:ext cx="6598920" cy="1620573"/>
          </a:xfrm>
          <a:prstGeom prst="roundRect">
            <a:avLst/>
          </a:prstGeom>
          <a:gradFill>
            <a:gsLst>
              <a:gs pos="0">
                <a:schemeClr val="accent1">
                  <a:lumMod val="5000"/>
                  <a:lumOff val="95000"/>
                  <a:alpha val="71000"/>
                </a:schemeClr>
              </a:gs>
              <a:gs pos="97000">
                <a:schemeClr val="accent4">
                  <a:lumMod val="20000"/>
                  <a:lumOff val="80000"/>
                </a:schemeClr>
              </a:gs>
            </a:gsLst>
            <a:lin ang="5400000" scaled="1"/>
          </a:gra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A9DE215-AF4E-4EDC-8514-777654DC1B1D}"/>
              </a:ext>
            </a:extLst>
          </p:cNvPr>
          <p:cNvSpPr txBox="1"/>
          <p:nvPr/>
        </p:nvSpPr>
        <p:spPr>
          <a:xfrm>
            <a:off x="269748" y="8011206"/>
            <a:ext cx="1831848" cy="369332"/>
          </a:xfrm>
          <a:prstGeom prst="rect">
            <a:avLst/>
          </a:prstGeom>
          <a:noFill/>
        </p:spPr>
        <p:txBody>
          <a:bodyPr wrap="square" rtlCol="0">
            <a:spAutoFit/>
          </a:bodyPr>
          <a:lstStyle/>
          <a:p>
            <a:r>
              <a:rPr kumimoji="1" lang="ja-JP" altLang="en-US" b="1" u="sng" dirty="0"/>
              <a:t>県民の皆さまへ</a:t>
            </a:r>
          </a:p>
        </p:txBody>
      </p:sp>
      <p:sp>
        <p:nvSpPr>
          <p:cNvPr id="8" name="楕円 7">
            <a:extLst>
              <a:ext uri="{FF2B5EF4-FFF2-40B4-BE49-F238E27FC236}">
                <a16:creationId xmlns:a16="http://schemas.microsoft.com/office/drawing/2014/main" id="{B3663961-38E6-44EE-83B6-8A73DEE1A5D1}"/>
              </a:ext>
            </a:extLst>
          </p:cNvPr>
          <p:cNvSpPr/>
          <p:nvPr/>
        </p:nvSpPr>
        <p:spPr>
          <a:xfrm>
            <a:off x="7915474" y="7238656"/>
            <a:ext cx="1831848" cy="43093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313D0D9-D26D-4851-BE96-1EBB37AFBB32}"/>
              </a:ext>
            </a:extLst>
          </p:cNvPr>
          <p:cNvSpPr txBox="1"/>
          <p:nvPr/>
        </p:nvSpPr>
        <p:spPr>
          <a:xfrm>
            <a:off x="2965704" y="9591756"/>
            <a:ext cx="926592" cy="369332"/>
          </a:xfrm>
          <a:prstGeom prst="rect">
            <a:avLst/>
          </a:prstGeom>
          <a:noFill/>
        </p:spPr>
        <p:txBody>
          <a:bodyPr wrap="square" rtlCol="0">
            <a:spAutoFit/>
          </a:bodyPr>
          <a:lstStyle/>
          <a:p>
            <a:r>
              <a:rPr kumimoji="1" lang="ja-JP" altLang="en-US" dirty="0"/>
              <a:t>長野県</a:t>
            </a:r>
          </a:p>
        </p:txBody>
      </p:sp>
      <p:sp>
        <p:nvSpPr>
          <p:cNvPr id="14" name="テキスト ボックス 13">
            <a:extLst>
              <a:ext uri="{FF2B5EF4-FFF2-40B4-BE49-F238E27FC236}">
                <a16:creationId xmlns:a16="http://schemas.microsoft.com/office/drawing/2014/main" id="{4BF75C1F-41D2-4834-9ADC-3BF1AAABE1B0}"/>
              </a:ext>
            </a:extLst>
          </p:cNvPr>
          <p:cNvSpPr txBox="1"/>
          <p:nvPr/>
        </p:nvSpPr>
        <p:spPr>
          <a:xfrm>
            <a:off x="259080" y="8332252"/>
            <a:ext cx="5413248" cy="1200329"/>
          </a:xfrm>
          <a:prstGeom prst="rect">
            <a:avLst/>
          </a:prstGeom>
          <a:noFill/>
        </p:spPr>
        <p:txBody>
          <a:bodyPr wrap="square" rtlCol="0">
            <a:spAutoFit/>
          </a:bodyPr>
          <a:lstStyle/>
          <a:p>
            <a:r>
              <a:rPr kumimoji="1" lang="ja-JP" altLang="en-US" dirty="0"/>
              <a:t>長野県では、自転車用ヘルメット購入費用の一部の補助を行っています。</a:t>
            </a:r>
            <a:endParaRPr kumimoji="1" lang="en-US" altLang="ja-JP" dirty="0"/>
          </a:p>
          <a:p>
            <a:r>
              <a:rPr kumimoji="1" lang="ja-JP" altLang="en-US" dirty="0"/>
              <a:t>市町村により補助対象等が異なりますので、詳しくはお住まいの市町村へお問合せ下さい。</a:t>
            </a:r>
          </a:p>
        </p:txBody>
      </p:sp>
      <p:sp>
        <p:nvSpPr>
          <p:cNvPr id="16" name="テキスト ボックス 15">
            <a:extLst>
              <a:ext uri="{FF2B5EF4-FFF2-40B4-BE49-F238E27FC236}">
                <a16:creationId xmlns:a16="http://schemas.microsoft.com/office/drawing/2014/main" id="{03AA2070-95BA-4BB1-B478-56404D233C6D}"/>
              </a:ext>
            </a:extLst>
          </p:cNvPr>
          <p:cNvSpPr txBox="1"/>
          <p:nvPr/>
        </p:nvSpPr>
        <p:spPr>
          <a:xfrm>
            <a:off x="129540" y="42880"/>
            <a:ext cx="6448044" cy="830997"/>
          </a:xfrm>
          <a:prstGeom prst="rect">
            <a:avLst/>
          </a:prstGeom>
          <a:noFill/>
        </p:spPr>
        <p:txBody>
          <a:bodyPr wrap="square" rtlCol="0">
            <a:spAutoFit/>
          </a:bodyPr>
          <a:lstStyle/>
          <a:p>
            <a:pPr algn="ctr"/>
            <a:r>
              <a:rPr kumimoji="1" lang="ja-JP" altLang="en-US" sz="3000" b="1" dirty="0">
                <a:ln>
                  <a:solidFill>
                    <a:srgbClr val="FFFF00"/>
                  </a:solidFill>
                </a:ln>
                <a:solidFill>
                  <a:srgbClr val="00B050"/>
                </a:solidFill>
                <a:effectLst>
                  <a:glow rad="127000">
                    <a:schemeClr val="accent4">
                      <a:satMod val="175000"/>
                      <a:alpha val="40000"/>
                    </a:schemeClr>
                  </a:glow>
                </a:effectLst>
              </a:rPr>
              <a:t>自転車とヘルメットはワンセット</a:t>
            </a:r>
            <a:endParaRPr kumimoji="1" lang="en-US" altLang="ja-JP" sz="3000" b="1" dirty="0">
              <a:ln>
                <a:solidFill>
                  <a:srgbClr val="FFFF00"/>
                </a:solidFill>
              </a:ln>
              <a:solidFill>
                <a:srgbClr val="00B050"/>
              </a:solidFill>
              <a:effectLst>
                <a:glow rad="127000">
                  <a:schemeClr val="accent4">
                    <a:satMod val="175000"/>
                    <a:alpha val="40000"/>
                  </a:schemeClr>
                </a:glow>
              </a:effectLst>
            </a:endParaRPr>
          </a:p>
          <a:p>
            <a:pPr algn="ctr"/>
            <a:r>
              <a:rPr kumimoji="1" lang="ja-JP" altLang="en-US" b="1" dirty="0">
                <a:ln>
                  <a:solidFill>
                    <a:srgbClr val="FFFF00"/>
                  </a:solidFill>
                </a:ln>
                <a:solidFill>
                  <a:srgbClr val="00B050"/>
                </a:solidFill>
                <a:effectLst>
                  <a:glow rad="127000">
                    <a:schemeClr val="accent4">
                      <a:satMod val="175000"/>
                      <a:alpha val="40000"/>
                    </a:schemeClr>
                  </a:glow>
                </a:effectLst>
              </a:rPr>
              <a:t>ーちゃんと被ろうヘルメット！</a:t>
            </a:r>
            <a:r>
              <a:rPr kumimoji="1" lang="en-US" altLang="ja-JP" b="1" dirty="0">
                <a:ln>
                  <a:solidFill>
                    <a:srgbClr val="FFFF00"/>
                  </a:solidFill>
                </a:ln>
                <a:solidFill>
                  <a:srgbClr val="00B050"/>
                </a:solidFill>
                <a:effectLst>
                  <a:glow rad="127000">
                    <a:schemeClr val="accent4">
                      <a:satMod val="175000"/>
                      <a:alpha val="40000"/>
                    </a:schemeClr>
                  </a:glow>
                </a:effectLst>
              </a:rPr>
              <a:t>―</a:t>
            </a:r>
            <a:endParaRPr kumimoji="1" lang="ja-JP" altLang="en-US" b="1" dirty="0">
              <a:ln>
                <a:solidFill>
                  <a:srgbClr val="FFFF00"/>
                </a:solidFill>
              </a:ln>
              <a:solidFill>
                <a:srgbClr val="00B050"/>
              </a:solidFill>
              <a:effectLst>
                <a:glow rad="127000">
                  <a:schemeClr val="accent4">
                    <a:satMod val="175000"/>
                    <a:alpha val="40000"/>
                  </a:schemeClr>
                </a:glow>
              </a:effectLst>
            </a:endParaRPr>
          </a:p>
        </p:txBody>
      </p:sp>
      <p:pic>
        <p:nvPicPr>
          <p:cNvPr id="12" name="図 11">
            <a:extLst>
              <a:ext uri="{FF2B5EF4-FFF2-40B4-BE49-F238E27FC236}">
                <a16:creationId xmlns:a16="http://schemas.microsoft.com/office/drawing/2014/main" id="{E9C936EF-97C5-4DB1-8E10-E282F806A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29" y="9632203"/>
            <a:ext cx="246310" cy="246986"/>
          </a:xfrm>
          <a:prstGeom prst="rect">
            <a:avLst/>
          </a:prstGeom>
        </p:spPr>
      </p:pic>
      <p:sp>
        <p:nvSpPr>
          <p:cNvPr id="15" name="テキスト ボックス 14">
            <a:extLst>
              <a:ext uri="{FF2B5EF4-FFF2-40B4-BE49-F238E27FC236}">
                <a16:creationId xmlns:a16="http://schemas.microsoft.com/office/drawing/2014/main" id="{6F5D27A7-2040-48E0-BDE6-CE81AD0E3F85}"/>
              </a:ext>
            </a:extLst>
          </p:cNvPr>
          <p:cNvSpPr txBox="1"/>
          <p:nvPr/>
        </p:nvSpPr>
        <p:spPr>
          <a:xfrm>
            <a:off x="5117910" y="7477230"/>
            <a:ext cx="1412543" cy="384721"/>
          </a:xfrm>
          <a:prstGeom prst="rect">
            <a:avLst/>
          </a:prstGeom>
          <a:noFill/>
        </p:spPr>
        <p:txBody>
          <a:bodyPr wrap="square" rtlCol="0">
            <a:spAutoFit/>
          </a:bodyPr>
          <a:lstStyle/>
          <a:p>
            <a:pPr algn="r"/>
            <a:r>
              <a:rPr kumimoji="1" lang="ja-JP" altLang="en-US" sz="500" dirty="0">
                <a:ln w="0"/>
                <a:effectLst>
                  <a:outerShdw blurRad="38100" dist="19050" dir="2700000" algn="tl" rotWithShape="0">
                    <a:schemeClr val="dk1">
                      <a:alpha val="40000"/>
                    </a:schemeClr>
                  </a:outerShdw>
                </a:effectLst>
              </a:rPr>
              <a:t>長野県自転車安全・安心</a:t>
            </a:r>
            <a:r>
              <a:rPr kumimoji="1" lang="en-US" altLang="ja-JP" sz="500" dirty="0">
                <a:ln w="0"/>
                <a:effectLst>
                  <a:outerShdw blurRad="38100" dist="19050" dir="2700000" algn="tl" rotWithShape="0">
                    <a:schemeClr val="dk1">
                      <a:alpha val="40000"/>
                    </a:schemeClr>
                  </a:outerShdw>
                </a:effectLst>
              </a:rPr>
              <a:t>PR</a:t>
            </a:r>
            <a:r>
              <a:rPr kumimoji="1" lang="ja-JP" altLang="en-US" sz="500" dirty="0">
                <a:ln w="0"/>
                <a:effectLst>
                  <a:outerShdw blurRad="38100" dist="19050" dir="2700000" algn="tl" rotWithShape="0">
                    <a:schemeClr val="dk1">
                      <a:alpha val="40000"/>
                    </a:schemeClr>
                  </a:outerShdw>
                </a:effectLst>
              </a:rPr>
              <a:t>キャラクター　</a:t>
            </a:r>
            <a:endParaRPr kumimoji="1" lang="en-US" altLang="ja-JP" sz="500" dirty="0">
              <a:ln w="0"/>
              <a:effectLst>
                <a:outerShdw blurRad="38100" dist="19050" dir="2700000" algn="tl" rotWithShape="0">
                  <a:schemeClr val="dk1">
                    <a:alpha val="40000"/>
                  </a:schemeClr>
                </a:outerShdw>
              </a:effectLst>
            </a:endParaRPr>
          </a:p>
          <a:p>
            <a:pPr algn="r"/>
            <a:r>
              <a:rPr kumimoji="1" lang="ja-JP" altLang="en-US" sz="700" dirty="0">
                <a:ln w="0"/>
                <a:effectLst>
                  <a:outerShdw blurRad="38100" dist="19050" dir="2700000" algn="tl" rotWithShape="0">
                    <a:schemeClr val="dk1">
                      <a:alpha val="40000"/>
                    </a:schemeClr>
                  </a:outerShdw>
                </a:effectLst>
              </a:rPr>
              <a:t>風野りん</a:t>
            </a:r>
            <a:endParaRPr kumimoji="1" lang="en-US" altLang="ja-JP" sz="700" dirty="0">
              <a:ln w="0"/>
              <a:effectLst>
                <a:outerShdw blurRad="38100" dist="19050" dir="2700000" algn="tl" rotWithShape="0">
                  <a:schemeClr val="dk1">
                    <a:alpha val="40000"/>
                  </a:schemeClr>
                </a:outerShdw>
              </a:effectLst>
            </a:endParaRPr>
          </a:p>
          <a:p>
            <a:pPr algn="r"/>
            <a:r>
              <a:rPr kumimoji="1" lang="ja-JP" altLang="en-US" sz="700" dirty="0">
                <a:ln w="0"/>
                <a:effectLst>
                  <a:outerShdw blurRad="38100" dist="19050" dir="2700000" algn="tl" rotWithShape="0">
                    <a:schemeClr val="dk1">
                      <a:alpha val="40000"/>
                    </a:schemeClr>
                  </a:outerShdw>
                </a:effectLst>
              </a:rPr>
              <a:t>イラスト／雨宮理真</a:t>
            </a:r>
          </a:p>
        </p:txBody>
      </p:sp>
      <p:sp>
        <p:nvSpPr>
          <p:cNvPr id="2" name="テキスト ボックス 1">
            <a:extLst>
              <a:ext uri="{FF2B5EF4-FFF2-40B4-BE49-F238E27FC236}">
                <a16:creationId xmlns:a16="http://schemas.microsoft.com/office/drawing/2014/main" id="{747D6657-41EF-4AD4-8AA0-C6E7CA168510}"/>
              </a:ext>
            </a:extLst>
          </p:cNvPr>
          <p:cNvSpPr txBox="1"/>
          <p:nvPr/>
        </p:nvSpPr>
        <p:spPr>
          <a:xfrm>
            <a:off x="8937112" y="4121624"/>
            <a:ext cx="1093992" cy="1009934"/>
          </a:xfrm>
          <a:prstGeom prst="rect">
            <a:avLst/>
          </a:prstGeom>
          <a:noFill/>
        </p:spPr>
        <p:txBody>
          <a:bodyPr wrap="square" rtlCol="0">
            <a:spAutoFit/>
          </a:bodyPr>
          <a:lstStyle/>
          <a:p>
            <a:endParaRPr kumimoji="1" lang="ja-JP" altLang="en-US" dirty="0"/>
          </a:p>
        </p:txBody>
      </p:sp>
      <p:sp>
        <p:nvSpPr>
          <p:cNvPr id="17" name="テキスト ボックス 16">
            <a:extLst>
              <a:ext uri="{FF2B5EF4-FFF2-40B4-BE49-F238E27FC236}">
                <a16:creationId xmlns:a16="http://schemas.microsoft.com/office/drawing/2014/main" id="{358A092D-8B63-4A1E-B744-49CB9ECE9FF4}"/>
              </a:ext>
            </a:extLst>
          </p:cNvPr>
          <p:cNvSpPr txBox="1"/>
          <p:nvPr/>
        </p:nvSpPr>
        <p:spPr>
          <a:xfrm>
            <a:off x="8434316" y="3848669"/>
            <a:ext cx="1313006" cy="369332"/>
          </a:xfrm>
          <a:prstGeom prst="rect">
            <a:avLst/>
          </a:prstGeom>
          <a:noFill/>
        </p:spPr>
        <p:txBody>
          <a:bodyPr wrap="square" rtlCol="0">
            <a:spAutoFit/>
          </a:bodyPr>
          <a:lstStyle/>
          <a:p>
            <a:endParaRPr kumimoji="1" lang="ja-JP" altLang="en-US" dirty="0"/>
          </a:p>
        </p:txBody>
      </p:sp>
      <p:sp>
        <p:nvSpPr>
          <p:cNvPr id="24" name="テキスト ボックス 23">
            <a:extLst>
              <a:ext uri="{FF2B5EF4-FFF2-40B4-BE49-F238E27FC236}">
                <a16:creationId xmlns:a16="http://schemas.microsoft.com/office/drawing/2014/main" id="{83500B45-E51B-4935-880C-4F4B52366966}"/>
              </a:ext>
            </a:extLst>
          </p:cNvPr>
          <p:cNvSpPr txBox="1"/>
          <p:nvPr/>
        </p:nvSpPr>
        <p:spPr>
          <a:xfrm>
            <a:off x="5616053" y="4496937"/>
            <a:ext cx="914400" cy="914400"/>
          </a:xfrm>
          <a:prstGeom prst="rect">
            <a:avLst/>
          </a:prstGeom>
          <a:noFill/>
        </p:spPr>
        <p:txBody>
          <a:bodyPr wrap="square" rtlCol="0">
            <a:spAutoFit/>
          </a:bodyPr>
          <a:lstStyle/>
          <a:p>
            <a:endParaRPr kumimoji="1" lang="ja-JP" altLang="en-US" dirty="0"/>
          </a:p>
        </p:txBody>
      </p:sp>
      <p:sp>
        <p:nvSpPr>
          <p:cNvPr id="25" name="テキスト ボックス 24">
            <a:extLst>
              <a:ext uri="{FF2B5EF4-FFF2-40B4-BE49-F238E27FC236}">
                <a16:creationId xmlns:a16="http://schemas.microsoft.com/office/drawing/2014/main" id="{90530061-3274-4EC5-973D-9EB2B81B653E}"/>
              </a:ext>
            </a:extLst>
          </p:cNvPr>
          <p:cNvSpPr txBox="1"/>
          <p:nvPr/>
        </p:nvSpPr>
        <p:spPr>
          <a:xfrm>
            <a:off x="5569586" y="9130339"/>
            <a:ext cx="1170984" cy="461665"/>
          </a:xfrm>
          <a:prstGeom prst="rect">
            <a:avLst/>
          </a:prstGeom>
          <a:noFill/>
        </p:spPr>
        <p:txBody>
          <a:bodyPr wrap="square" rtlCol="0">
            <a:spAutoFit/>
          </a:bodyPr>
          <a:lstStyle/>
          <a:p>
            <a:r>
              <a:rPr kumimoji="1" lang="ja-JP" altLang="en-US" sz="800" dirty="0"/>
              <a:t>自転車用ヘルメット購入補助事業実施</a:t>
            </a:r>
            <a:endParaRPr kumimoji="1" lang="en-US" altLang="ja-JP" sz="800" dirty="0"/>
          </a:p>
          <a:p>
            <a:r>
              <a:rPr kumimoji="1" lang="ja-JP" altLang="en-US" sz="800" dirty="0"/>
              <a:t>市町村はコチラ</a:t>
            </a:r>
          </a:p>
        </p:txBody>
      </p:sp>
      <p:graphicFrame>
        <p:nvGraphicFramePr>
          <p:cNvPr id="26" name="表 25">
            <a:extLst>
              <a:ext uri="{FF2B5EF4-FFF2-40B4-BE49-F238E27FC236}">
                <a16:creationId xmlns:a16="http://schemas.microsoft.com/office/drawing/2014/main" id="{D78E7CFF-E70B-492C-B6E6-3CFC7C37FAA4}"/>
              </a:ext>
            </a:extLst>
          </p:cNvPr>
          <p:cNvGraphicFramePr>
            <a:graphicFrameLocks noGrp="1"/>
          </p:cNvGraphicFramePr>
          <p:nvPr>
            <p:extLst>
              <p:ext uri="{D42A27DB-BD31-4B8C-83A1-F6EECF244321}">
                <p14:modId xmlns:p14="http://schemas.microsoft.com/office/powerpoint/2010/main" val="2907806159"/>
              </p:ext>
            </p:extLst>
          </p:nvPr>
        </p:nvGraphicFramePr>
        <p:xfrm>
          <a:off x="7668210" y="4531806"/>
          <a:ext cx="2057400" cy="167640"/>
        </p:xfrm>
        <a:graphic>
          <a:graphicData uri="http://schemas.openxmlformats.org/drawingml/2006/table">
            <a:tbl>
              <a:tblPr/>
              <a:tblGrid>
                <a:gridCol w="2057400">
                  <a:extLst>
                    <a:ext uri="{9D8B030D-6E8A-4147-A177-3AD203B41FA5}">
                      <a16:colId xmlns:a16="http://schemas.microsoft.com/office/drawing/2014/main" val="716755345"/>
                    </a:ext>
                  </a:extLst>
                </a:gridCol>
              </a:tblGrid>
              <a:tr h="0">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a:noFill/>
                    </a:lnL>
                    <a:lnR>
                      <a:noFill/>
                    </a:lnR>
                    <a:lnT>
                      <a:noFill/>
                    </a:lnT>
                    <a:lnB>
                      <a:noFill/>
                    </a:lnB>
                  </a:tcPr>
                </a:tc>
                <a:extLst>
                  <a:ext uri="{0D108BD9-81ED-4DB2-BD59-A6C34878D82A}">
                    <a16:rowId xmlns:a16="http://schemas.microsoft.com/office/drawing/2014/main" val="3747145571"/>
                  </a:ext>
                </a:extLst>
              </a:tr>
            </a:tbl>
          </a:graphicData>
        </a:graphic>
      </p:graphicFrame>
      <p:pic>
        <p:nvPicPr>
          <p:cNvPr id="27" name="BarCodeCtrl1">
            <a:extLst>
              <a:ext uri="{63B3BB69-23CF-44E3-9099-C40C66FF867C}">
                <a14:compatExt xmlns:a14="http://schemas.microsoft.com/office/drawing/2010/main" spid="_x0000_s1025"/>
              </a:ext>
              <a:ext uri="{FF2B5EF4-FFF2-40B4-BE49-F238E27FC236}">
                <a16:creationId xmlns:a16="http://schemas.microsoft.com/office/drawing/2014/main" id="{00000000-0008-0000-0000-000001040000}"/>
              </a:ext>
            </a:extLst>
          </p:cNvPr>
          <p:cNvPicPr>
            <a:picLocks noChangeAspect="1"/>
          </p:cNvPicPr>
          <p:nvPr/>
        </p:nvPicPr>
        <p:blipFill>
          <a:blip r:embed="rId4"/>
          <a:stretch>
            <a:fillRect/>
          </a:stretch>
        </p:blipFill>
        <p:spPr>
          <a:xfrm>
            <a:off x="5569586" y="8059492"/>
            <a:ext cx="1062038" cy="1095488"/>
          </a:xfrm>
          <a:prstGeom prst="rect">
            <a:avLst/>
          </a:prstGeom>
        </p:spPr>
      </p:pic>
    </p:spTree>
    <p:extLst>
      <p:ext uri="{BB962C8B-B14F-4D97-AF65-F5344CB8AC3E}">
        <p14:creationId xmlns:p14="http://schemas.microsoft.com/office/powerpoint/2010/main" val="42110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F044FD4-BBBC-404B-8876-F0C319B9A84A}"/>
              </a:ext>
            </a:extLst>
          </p:cNvPr>
          <p:cNvPicPr>
            <a:picLocks noChangeAspect="1"/>
          </p:cNvPicPr>
          <p:nvPr/>
        </p:nvPicPr>
        <p:blipFill>
          <a:blip r:embed="rId2"/>
          <a:stretch>
            <a:fillRect/>
          </a:stretch>
        </p:blipFill>
        <p:spPr>
          <a:xfrm>
            <a:off x="58433" y="6856859"/>
            <a:ext cx="6675119" cy="2024113"/>
          </a:xfrm>
          <a:prstGeom prst="rect">
            <a:avLst/>
          </a:prstGeom>
        </p:spPr>
      </p:pic>
      <p:pic>
        <p:nvPicPr>
          <p:cNvPr id="14" name="図 13">
            <a:extLst>
              <a:ext uri="{FF2B5EF4-FFF2-40B4-BE49-F238E27FC236}">
                <a16:creationId xmlns:a16="http://schemas.microsoft.com/office/drawing/2014/main" id="{777BC3EC-29BF-432E-949E-AB4694B1881F}"/>
              </a:ext>
            </a:extLst>
          </p:cNvPr>
          <p:cNvPicPr>
            <a:picLocks noChangeAspect="1"/>
          </p:cNvPicPr>
          <p:nvPr/>
        </p:nvPicPr>
        <p:blipFill>
          <a:blip r:embed="rId2"/>
          <a:stretch>
            <a:fillRect/>
          </a:stretch>
        </p:blipFill>
        <p:spPr>
          <a:xfrm>
            <a:off x="38056" y="3358757"/>
            <a:ext cx="6695496" cy="3458340"/>
          </a:xfrm>
          <a:prstGeom prst="rect">
            <a:avLst/>
          </a:prstGeom>
        </p:spPr>
      </p:pic>
      <p:sp>
        <p:nvSpPr>
          <p:cNvPr id="13" name="フローチャート: 代替処理 12">
            <a:extLst>
              <a:ext uri="{FF2B5EF4-FFF2-40B4-BE49-F238E27FC236}">
                <a16:creationId xmlns:a16="http://schemas.microsoft.com/office/drawing/2014/main" id="{B867A56A-BFF0-43A3-81B5-7C1AC1106EE1}"/>
              </a:ext>
            </a:extLst>
          </p:cNvPr>
          <p:cNvSpPr/>
          <p:nvPr/>
        </p:nvSpPr>
        <p:spPr>
          <a:xfrm>
            <a:off x="38056" y="29817"/>
            <a:ext cx="6659055" cy="3251988"/>
          </a:xfrm>
          <a:prstGeom prst="flowChartAlternateProcess">
            <a:avLst/>
          </a:prstGeom>
          <a:gradFill>
            <a:gsLst>
              <a:gs pos="57000">
                <a:schemeClr val="bg1"/>
              </a:gs>
              <a:gs pos="11000">
                <a:schemeClr val="accent4">
                  <a:lumMod val="40000"/>
                  <a:lumOff val="60000"/>
                </a:schemeClr>
              </a:gs>
              <a:gs pos="39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79C4ABD-1071-4CFD-99E5-03CDB82C9C29}"/>
              </a:ext>
            </a:extLst>
          </p:cNvPr>
          <p:cNvSpPr>
            <a:spLocks noGrp="1"/>
          </p:cNvSpPr>
          <p:nvPr>
            <p:ph type="title"/>
          </p:nvPr>
        </p:nvSpPr>
        <p:spPr>
          <a:xfrm>
            <a:off x="520158" y="85875"/>
            <a:ext cx="5939600" cy="544270"/>
          </a:xfrm>
        </p:spPr>
        <p:txBody>
          <a:bodyPr>
            <a:normAutofit fontScale="90000"/>
          </a:bodyPr>
          <a:lstStyle/>
          <a:p>
            <a:r>
              <a:rPr lang="ja-JP" altLang="en-US" sz="2000" b="1" dirty="0">
                <a:solidFill>
                  <a:srgbClr val="FF0000"/>
                </a:solidFill>
                <a:latin typeface="+mn-ea"/>
                <a:ea typeface="+mn-ea"/>
              </a:rPr>
              <a:t>全年齢</a:t>
            </a:r>
            <a:br>
              <a:rPr kumimoji="1" lang="en-US" altLang="ja-JP" dirty="0">
                <a:solidFill>
                  <a:srgbClr val="FF0000"/>
                </a:solidFill>
                <a:latin typeface="+mn-ea"/>
                <a:ea typeface="+mn-ea"/>
              </a:rPr>
            </a:br>
            <a:r>
              <a:rPr lang="ja-JP" altLang="en-US" dirty="0">
                <a:solidFill>
                  <a:srgbClr val="FF0000"/>
                </a:solidFill>
                <a:latin typeface="+mn-ea"/>
                <a:ea typeface="+mn-ea"/>
              </a:rPr>
              <a:t>　</a:t>
            </a:r>
            <a:r>
              <a:rPr kumimoji="1" lang="ja-JP" altLang="en-US" sz="2800" dirty="0">
                <a:solidFill>
                  <a:srgbClr val="FF0000"/>
                </a:solidFill>
                <a:latin typeface="+mn-ea"/>
                <a:ea typeface="+mn-ea"/>
              </a:rPr>
              <a:t>自転車用ヘルメットが努力義務化</a:t>
            </a:r>
          </a:p>
        </p:txBody>
      </p:sp>
      <p:pic>
        <p:nvPicPr>
          <p:cNvPr id="24" name="コンテンツ プレースホルダー 23" descr="バイク が含まれている画像&#10;&#10;自動的に生成された説明">
            <a:extLst>
              <a:ext uri="{FF2B5EF4-FFF2-40B4-BE49-F238E27FC236}">
                <a16:creationId xmlns:a16="http://schemas.microsoft.com/office/drawing/2014/main" id="{53C0C78F-C619-4E18-A186-146B1880BD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868" y="2196971"/>
            <a:ext cx="692557" cy="979488"/>
          </a:xfrm>
        </p:spPr>
      </p:pic>
      <p:sp>
        <p:nvSpPr>
          <p:cNvPr id="5" name="フローチャート: 代替処理 4">
            <a:extLst>
              <a:ext uri="{FF2B5EF4-FFF2-40B4-BE49-F238E27FC236}">
                <a16:creationId xmlns:a16="http://schemas.microsoft.com/office/drawing/2014/main" id="{C763CAFE-C83A-4DCB-A153-DFA2229C07D3}"/>
              </a:ext>
            </a:extLst>
          </p:cNvPr>
          <p:cNvSpPr/>
          <p:nvPr/>
        </p:nvSpPr>
        <p:spPr>
          <a:xfrm>
            <a:off x="474440" y="815390"/>
            <a:ext cx="5939601" cy="307777"/>
          </a:xfrm>
          <a:prstGeom prst="flowChartAlternateProcess">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E8476FAC-2B48-4893-9B6E-5E8DD7C0884E}"/>
              </a:ext>
            </a:extLst>
          </p:cNvPr>
          <p:cNvSpPr txBox="1"/>
          <p:nvPr/>
        </p:nvSpPr>
        <p:spPr>
          <a:xfrm rot="10800000" flipV="1">
            <a:off x="480639" y="838749"/>
            <a:ext cx="5994362" cy="307777"/>
          </a:xfrm>
          <a:prstGeom prst="rect">
            <a:avLst/>
          </a:prstGeom>
          <a:noFill/>
        </p:spPr>
        <p:txBody>
          <a:bodyPr wrap="square" rtlCol="0">
            <a:spAutoFit/>
          </a:bodyPr>
          <a:lstStyle/>
          <a:p>
            <a:r>
              <a:rPr kumimoji="1" lang="ja-JP" altLang="en-US" sz="1400" b="1" dirty="0">
                <a:solidFill>
                  <a:schemeClr val="bg1">
                    <a:lumMod val="95000"/>
                  </a:schemeClr>
                </a:solidFill>
              </a:rPr>
              <a:t>長野県内の自転車事故死者の致命傷の部位とヘルメットの被害軽減効果</a:t>
            </a:r>
          </a:p>
        </p:txBody>
      </p:sp>
      <p:sp>
        <p:nvSpPr>
          <p:cNvPr id="7" name="テキスト ボックス 6">
            <a:extLst>
              <a:ext uri="{FF2B5EF4-FFF2-40B4-BE49-F238E27FC236}">
                <a16:creationId xmlns:a16="http://schemas.microsoft.com/office/drawing/2014/main" id="{C640338F-2EED-4D35-9B60-79E7E49002B7}"/>
              </a:ext>
            </a:extLst>
          </p:cNvPr>
          <p:cNvSpPr txBox="1"/>
          <p:nvPr/>
        </p:nvSpPr>
        <p:spPr>
          <a:xfrm>
            <a:off x="182881" y="6911493"/>
            <a:ext cx="6675119" cy="400110"/>
          </a:xfrm>
          <a:prstGeom prst="rect">
            <a:avLst/>
          </a:prstGeom>
          <a:noFill/>
        </p:spPr>
        <p:txBody>
          <a:bodyPr wrap="square" rtlCol="0">
            <a:spAutoFit/>
          </a:bodyPr>
          <a:lstStyle/>
          <a:p>
            <a:r>
              <a:rPr kumimoji="1" lang="ja-JP" altLang="en-US" sz="2000" dirty="0">
                <a:solidFill>
                  <a:srgbClr val="FF0000"/>
                </a:solidFill>
              </a:rPr>
              <a:t>自転車保険にご加入を！</a:t>
            </a:r>
            <a:r>
              <a:rPr kumimoji="1" lang="ja-JP" altLang="en-US" sz="1400" b="1" dirty="0">
                <a:solidFill>
                  <a:srgbClr val="FF0000"/>
                </a:solidFill>
              </a:rPr>
              <a:t>加入することで高額賠償のリスクが減ります</a:t>
            </a:r>
          </a:p>
        </p:txBody>
      </p:sp>
      <p:sp>
        <p:nvSpPr>
          <p:cNvPr id="8" name="テキスト ボックス 7">
            <a:extLst>
              <a:ext uri="{FF2B5EF4-FFF2-40B4-BE49-F238E27FC236}">
                <a16:creationId xmlns:a16="http://schemas.microsoft.com/office/drawing/2014/main" id="{863EDB5F-5DC9-42C3-AA31-A6133F4BFC83}"/>
              </a:ext>
            </a:extLst>
          </p:cNvPr>
          <p:cNvSpPr txBox="1"/>
          <p:nvPr/>
        </p:nvSpPr>
        <p:spPr>
          <a:xfrm>
            <a:off x="413481" y="3352977"/>
            <a:ext cx="6061520" cy="615553"/>
          </a:xfrm>
          <a:prstGeom prst="rect">
            <a:avLst/>
          </a:prstGeom>
          <a:noFill/>
        </p:spPr>
        <p:txBody>
          <a:bodyPr wrap="square" rtlCol="0">
            <a:spAutoFit/>
          </a:bodyPr>
          <a:lstStyle/>
          <a:p>
            <a:pPr algn="ctr"/>
            <a:r>
              <a:rPr kumimoji="1" lang="ja-JP" altLang="en-US" sz="2000" dirty="0">
                <a:solidFill>
                  <a:srgbClr val="FF0000"/>
                </a:solidFill>
              </a:rPr>
              <a:t>自転車の交通ルールを守って安全に乗りましょう</a:t>
            </a:r>
            <a:endParaRPr kumimoji="1" lang="en-US" altLang="ja-JP" sz="2000" dirty="0">
              <a:solidFill>
                <a:srgbClr val="FF0000"/>
              </a:solidFill>
            </a:endParaRPr>
          </a:p>
          <a:p>
            <a:pPr algn="ctr"/>
            <a:r>
              <a:rPr kumimoji="1" lang="ja-JP" altLang="en-US" sz="1400" b="1" dirty="0">
                <a:solidFill>
                  <a:srgbClr val="FF0000"/>
                </a:solidFill>
              </a:rPr>
              <a:t>自転車は車両！自転車事故の約７割は自転車側の違反によるものです</a:t>
            </a:r>
          </a:p>
        </p:txBody>
      </p:sp>
      <p:pic>
        <p:nvPicPr>
          <p:cNvPr id="9" name="図 8">
            <a:extLst>
              <a:ext uri="{FF2B5EF4-FFF2-40B4-BE49-F238E27FC236}">
                <a16:creationId xmlns:a16="http://schemas.microsoft.com/office/drawing/2014/main" id="{8C5C4C14-1395-499A-9A25-63B333044B87}"/>
              </a:ext>
            </a:extLst>
          </p:cNvPr>
          <p:cNvPicPr>
            <a:picLocks noChangeAspect="1"/>
          </p:cNvPicPr>
          <p:nvPr/>
        </p:nvPicPr>
        <p:blipFill>
          <a:blip r:embed="rId4"/>
          <a:stretch>
            <a:fillRect/>
          </a:stretch>
        </p:blipFill>
        <p:spPr>
          <a:xfrm>
            <a:off x="477586" y="3944186"/>
            <a:ext cx="1861559" cy="259646"/>
          </a:xfrm>
          <a:prstGeom prst="rect">
            <a:avLst/>
          </a:prstGeom>
        </p:spPr>
      </p:pic>
      <p:pic>
        <p:nvPicPr>
          <p:cNvPr id="10" name="図 9">
            <a:extLst>
              <a:ext uri="{FF2B5EF4-FFF2-40B4-BE49-F238E27FC236}">
                <a16:creationId xmlns:a16="http://schemas.microsoft.com/office/drawing/2014/main" id="{4A40BCA2-1023-40BB-9D4B-3882DFCBCD58}"/>
              </a:ext>
            </a:extLst>
          </p:cNvPr>
          <p:cNvPicPr>
            <a:picLocks noChangeAspect="1"/>
          </p:cNvPicPr>
          <p:nvPr/>
        </p:nvPicPr>
        <p:blipFill>
          <a:blip r:embed="rId4"/>
          <a:stretch>
            <a:fillRect/>
          </a:stretch>
        </p:blipFill>
        <p:spPr>
          <a:xfrm>
            <a:off x="4339216" y="3922644"/>
            <a:ext cx="1861559" cy="304835"/>
          </a:xfrm>
          <a:prstGeom prst="rect">
            <a:avLst/>
          </a:prstGeom>
        </p:spPr>
      </p:pic>
      <p:sp>
        <p:nvSpPr>
          <p:cNvPr id="11" name="テキスト ボックス 10">
            <a:extLst>
              <a:ext uri="{FF2B5EF4-FFF2-40B4-BE49-F238E27FC236}">
                <a16:creationId xmlns:a16="http://schemas.microsoft.com/office/drawing/2014/main" id="{4EDC6C15-C1C9-47C4-AE2F-FB704EA5DCC8}"/>
              </a:ext>
            </a:extLst>
          </p:cNvPr>
          <p:cNvSpPr txBox="1"/>
          <p:nvPr/>
        </p:nvSpPr>
        <p:spPr>
          <a:xfrm>
            <a:off x="477586" y="3921172"/>
            <a:ext cx="1861559" cy="307777"/>
          </a:xfrm>
          <a:prstGeom prst="rect">
            <a:avLst/>
          </a:prstGeom>
          <a:noFill/>
        </p:spPr>
        <p:txBody>
          <a:bodyPr wrap="square" rtlCol="0">
            <a:spAutoFit/>
          </a:bodyPr>
          <a:lstStyle/>
          <a:p>
            <a:r>
              <a:rPr kumimoji="1" lang="ja-JP" altLang="en-US" sz="1400" b="1" dirty="0">
                <a:solidFill>
                  <a:schemeClr val="bg1">
                    <a:lumMod val="85000"/>
                  </a:schemeClr>
                </a:solidFill>
              </a:rPr>
              <a:t>自転車安全利用５則</a:t>
            </a:r>
          </a:p>
        </p:txBody>
      </p:sp>
      <p:sp>
        <p:nvSpPr>
          <p:cNvPr id="12" name="テキスト ボックス 11">
            <a:extLst>
              <a:ext uri="{FF2B5EF4-FFF2-40B4-BE49-F238E27FC236}">
                <a16:creationId xmlns:a16="http://schemas.microsoft.com/office/drawing/2014/main" id="{9E68392A-8FEE-4EB8-A165-8D3AAB9054DB}"/>
              </a:ext>
            </a:extLst>
          </p:cNvPr>
          <p:cNvSpPr txBox="1"/>
          <p:nvPr/>
        </p:nvSpPr>
        <p:spPr>
          <a:xfrm>
            <a:off x="4266290" y="3947554"/>
            <a:ext cx="2081849" cy="307777"/>
          </a:xfrm>
          <a:prstGeom prst="rect">
            <a:avLst/>
          </a:prstGeom>
          <a:noFill/>
        </p:spPr>
        <p:txBody>
          <a:bodyPr wrap="square" rtlCol="0">
            <a:spAutoFit/>
          </a:bodyPr>
          <a:lstStyle/>
          <a:p>
            <a:r>
              <a:rPr kumimoji="1" lang="ja-JP" altLang="en-US" sz="1400" b="1" dirty="0">
                <a:solidFill>
                  <a:schemeClr val="bg1">
                    <a:lumMod val="85000"/>
                  </a:schemeClr>
                </a:solidFill>
              </a:rPr>
              <a:t>自転車の主な交通違反</a:t>
            </a:r>
          </a:p>
        </p:txBody>
      </p:sp>
      <p:sp>
        <p:nvSpPr>
          <p:cNvPr id="16" name="テキスト ボックス 15">
            <a:extLst>
              <a:ext uri="{FF2B5EF4-FFF2-40B4-BE49-F238E27FC236}">
                <a16:creationId xmlns:a16="http://schemas.microsoft.com/office/drawing/2014/main" id="{8F05B551-2F89-43D2-B736-565C49920721}"/>
              </a:ext>
            </a:extLst>
          </p:cNvPr>
          <p:cNvSpPr txBox="1"/>
          <p:nvPr/>
        </p:nvSpPr>
        <p:spPr>
          <a:xfrm>
            <a:off x="1166323" y="562476"/>
            <a:ext cx="4163568" cy="307777"/>
          </a:xfrm>
          <a:prstGeom prst="rect">
            <a:avLst/>
          </a:prstGeom>
          <a:noFill/>
        </p:spPr>
        <p:txBody>
          <a:bodyPr wrap="square" rtlCol="0">
            <a:spAutoFit/>
          </a:bodyPr>
          <a:lstStyle/>
          <a:p>
            <a:pPr algn="ctr"/>
            <a:r>
              <a:rPr kumimoji="1" lang="ja-JP" altLang="en-US" sz="1400" b="1" dirty="0"/>
              <a:t>～ヘルメットを被ることで助かる命があります～</a:t>
            </a:r>
          </a:p>
        </p:txBody>
      </p:sp>
      <p:sp>
        <p:nvSpPr>
          <p:cNvPr id="18" name="正方形/長方形 17">
            <a:extLst>
              <a:ext uri="{FF2B5EF4-FFF2-40B4-BE49-F238E27FC236}">
                <a16:creationId xmlns:a16="http://schemas.microsoft.com/office/drawing/2014/main" id="{A84D8185-54DD-4EC8-B9B8-8ED7C8CAB6EA}"/>
              </a:ext>
            </a:extLst>
          </p:cNvPr>
          <p:cNvSpPr/>
          <p:nvPr/>
        </p:nvSpPr>
        <p:spPr>
          <a:xfrm>
            <a:off x="-5809" y="8918502"/>
            <a:ext cx="6858000" cy="982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97"/>
          </a:p>
        </p:txBody>
      </p:sp>
      <p:sp>
        <p:nvSpPr>
          <p:cNvPr id="19" name="テキスト ボックス 34">
            <a:extLst>
              <a:ext uri="{FF2B5EF4-FFF2-40B4-BE49-F238E27FC236}">
                <a16:creationId xmlns:a16="http://schemas.microsoft.com/office/drawing/2014/main" id="{6DF53333-41C3-4B8A-82F8-54DE5F8F2ACC}"/>
              </a:ext>
            </a:extLst>
          </p:cNvPr>
          <p:cNvSpPr txBox="1"/>
          <p:nvPr/>
        </p:nvSpPr>
        <p:spPr>
          <a:xfrm>
            <a:off x="119083" y="8977733"/>
            <a:ext cx="6858000" cy="26545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25" b="1" dirty="0">
                <a:solidFill>
                  <a:schemeClr val="bg1"/>
                </a:solidFill>
              </a:rPr>
              <a:t>自転車条例や自転車損害賠償保険等の加入については、長野県公式ホームページをご覧ください。</a:t>
            </a:r>
          </a:p>
        </p:txBody>
      </p:sp>
      <p:sp>
        <p:nvSpPr>
          <p:cNvPr id="20" name="テキスト ボックス 37">
            <a:extLst>
              <a:ext uri="{FF2B5EF4-FFF2-40B4-BE49-F238E27FC236}">
                <a16:creationId xmlns:a16="http://schemas.microsoft.com/office/drawing/2014/main" id="{5148C981-ED00-4924-93D8-A7FDA793D0F9}"/>
              </a:ext>
            </a:extLst>
          </p:cNvPr>
          <p:cNvSpPr txBox="1"/>
          <p:nvPr/>
        </p:nvSpPr>
        <p:spPr>
          <a:xfrm>
            <a:off x="140805" y="9189424"/>
            <a:ext cx="4561272" cy="2262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25" b="1" dirty="0">
                <a:solidFill>
                  <a:srgbClr val="FFFF00"/>
                </a:solidFill>
              </a:rPr>
              <a:t>長野県県民文化部くらし安全消費生活課</a:t>
            </a:r>
            <a:endParaRPr kumimoji="1" lang="en-US" altLang="ja-JP" sz="1125" b="1" dirty="0">
              <a:solidFill>
                <a:srgbClr val="FFFF00"/>
              </a:solidFill>
            </a:endParaRPr>
          </a:p>
          <a:p>
            <a:r>
              <a:rPr kumimoji="1" lang="en-US" altLang="ja-JP" sz="1350" b="1" dirty="0">
                <a:solidFill>
                  <a:schemeClr val="bg1"/>
                </a:solidFill>
              </a:rPr>
              <a:t>TEL</a:t>
            </a:r>
            <a:r>
              <a:rPr kumimoji="1" lang="ja-JP" altLang="en-US" sz="1350" b="1" dirty="0">
                <a:solidFill>
                  <a:schemeClr val="bg1"/>
                </a:solidFill>
              </a:rPr>
              <a:t>：</a:t>
            </a:r>
            <a:r>
              <a:rPr kumimoji="1" lang="en-US" altLang="ja-JP" sz="1350" b="1" dirty="0">
                <a:solidFill>
                  <a:schemeClr val="bg1"/>
                </a:solidFill>
              </a:rPr>
              <a:t>026-235-7174</a:t>
            </a:r>
            <a:r>
              <a:rPr kumimoji="1" lang="ja-JP" altLang="en-US" sz="1350" b="1" dirty="0">
                <a:solidFill>
                  <a:schemeClr val="bg1"/>
                </a:solidFill>
              </a:rPr>
              <a:t>　</a:t>
            </a:r>
            <a:r>
              <a:rPr kumimoji="1" lang="en-US" altLang="ja-JP" sz="1350" b="1" dirty="0">
                <a:solidFill>
                  <a:schemeClr val="bg1"/>
                </a:solidFill>
              </a:rPr>
              <a:t>FAX</a:t>
            </a:r>
            <a:r>
              <a:rPr kumimoji="1" lang="ja-JP" altLang="en-US" sz="1350" b="1" dirty="0">
                <a:solidFill>
                  <a:schemeClr val="bg1"/>
                </a:solidFill>
              </a:rPr>
              <a:t>：</a:t>
            </a:r>
            <a:r>
              <a:rPr kumimoji="1" lang="en-US" altLang="ja-JP" sz="1350" b="1" dirty="0">
                <a:solidFill>
                  <a:schemeClr val="bg1"/>
                </a:solidFill>
              </a:rPr>
              <a:t>026-235-7374</a:t>
            </a:r>
          </a:p>
          <a:p>
            <a:r>
              <a:rPr kumimoji="1" lang="en-US" altLang="ja-JP" sz="1350" b="1" dirty="0" err="1">
                <a:solidFill>
                  <a:schemeClr val="bg1"/>
                </a:solidFill>
              </a:rPr>
              <a:t>E-mail:kurashi-shohi@pref.nagano.lg.jp</a:t>
            </a:r>
            <a:endParaRPr kumimoji="1" lang="en-US" altLang="ja-JP" sz="1350" b="1" dirty="0">
              <a:solidFill>
                <a:schemeClr val="bg1"/>
              </a:solidFill>
            </a:endParaRPr>
          </a:p>
          <a:p>
            <a:endParaRPr kumimoji="1" lang="ja-JP" altLang="en-US" sz="1575" b="1" dirty="0">
              <a:solidFill>
                <a:srgbClr val="FFFF00"/>
              </a:solidFill>
            </a:endParaRPr>
          </a:p>
        </p:txBody>
      </p:sp>
      <p:sp>
        <p:nvSpPr>
          <p:cNvPr id="21" name="テキスト ボックス 38">
            <a:extLst>
              <a:ext uri="{FF2B5EF4-FFF2-40B4-BE49-F238E27FC236}">
                <a16:creationId xmlns:a16="http://schemas.microsoft.com/office/drawing/2014/main" id="{FE8EB0D2-CDED-4D34-95CA-C8117D30EF88}"/>
              </a:ext>
            </a:extLst>
          </p:cNvPr>
          <p:cNvSpPr txBox="1"/>
          <p:nvPr/>
        </p:nvSpPr>
        <p:spPr>
          <a:xfrm>
            <a:off x="3479268" y="9239756"/>
            <a:ext cx="1532782" cy="265457"/>
          </a:xfrm>
          <a:prstGeom prst="rect">
            <a:avLst/>
          </a:prstGeom>
          <a:effectLst>
            <a:glow rad="63500">
              <a:schemeClr val="accent3">
                <a:satMod val="175000"/>
                <a:alpha val="40000"/>
              </a:schemeClr>
            </a:glow>
          </a:effectLst>
        </p:spPr>
        <p:style>
          <a:lnRef idx="2">
            <a:schemeClr val="dk1"/>
          </a:lnRef>
          <a:fillRef idx="1001">
            <a:schemeClr val="lt1"/>
          </a:fillRef>
          <a:effectRef idx="0">
            <a:schemeClr val="dk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25" dirty="0"/>
              <a:t>長野県　自転車条例</a:t>
            </a:r>
            <a:endParaRPr kumimoji="1" lang="en-US" altLang="ja-JP" sz="1125" dirty="0"/>
          </a:p>
        </p:txBody>
      </p:sp>
      <p:pic>
        <p:nvPicPr>
          <p:cNvPr id="22" name="図 21">
            <a:extLst>
              <a:ext uri="{FF2B5EF4-FFF2-40B4-BE49-F238E27FC236}">
                <a16:creationId xmlns:a16="http://schemas.microsoft.com/office/drawing/2014/main" id="{53816C06-3075-47C2-A2BA-0B8994C9FC55}"/>
              </a:ext>
            </a:extLst>
          </p:cNvPr>
          <p:cNvPicPr/>
          <p:nvPr/>
        </p:nvPicPr>
        <p:blipFill>
          <a:blip r:embed="rId5">
            <a:extLst>
              <a:ext uri="{28A0092B-C50C-407E-A947-70E740481C1C}">
                <a14:useLocalDpi xmlns:a14="http://schemas.microsoft.com/office/drawing/2010/main" val="0"/>
              </a:ext>
            </a:extLst>
          </a:blip>
          <a:stretch>
            <a:fillRect/>
          </a:stretch>
        </p:blipFill>
        <p:spPr>
          <a:xfrm>
            <a:off x="5941056" y="9210450"/>
            <a:ext cx="620021" cy="613156"/>
          </a:xfrm>
          <a:prstGeom prst="rect">
            <a:avLst/>
          </a:prstGeom>
        </p:spPr>
      </p:pic>
      <p:pic>
        <p:nvPicPr>
          <p:cNvPr id="25" name="コンテンツ プレースホルダー 23" descr="バイク が含まれている画像&#10;&#10;自動的に生成された説明">
            <a:extLst>
              <a:ext uri="{FF2B5EF4-FFF2-40B4-BE49-F238E27FC236}">
                <a16:creationId xmlns:a16="http://schemas.microsoft.com/office/drawing/2014/main" id="{58CFC30A-5FBF-40F8-A260-39F96CE3B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078" y="5850964"/>
            <a:ext cx="692557" cy="979488"/>
          </a:xfrm>
          <a:prstGeom prst="rect">
            <a:avLst/>
          </a:prstGeom>
        </p:spPr>
      </p:pic>
      <p:pic>
        <p:nvPicPr>
          <p:cNvPr id="26" name="コンテンツ プレースホルダー 23" descr="バイク が含まれている画像&#10;&#10;自動的に生成された説明">
            <a:extLst>
              <a:ext uri="{FF2B5EF4-FFF2-40B4-BE49-F238E27FC236}">
                <a16:creationId xmlns:a16="http://schemas.microsoft.com/office/drawing/2014/main" id="{97CC3B4A-BB7C-4489-9B0F-807ED1898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432" y="7800908"/>
            <a:ext cx="759419" cy="1074052"/>
          </a:xfrm>
          <a:prstGeom prst="rect">
            <a:avLst/>
          </a:prstGeom>
        </p:spPr>
      </p:pic>
      <p:grpSp>
        <p:nvGrpSpPr>
          <p:cNvPr id="32" name="グループ化 31">
            <a:extLst>
              <a:ext uri="{FF2B5EF4-FFF2-40B4-BE49-F238E27FC236}">
                <a16:creationId xmlns:a16="http://schemas.microsoft.com/office/drawing/2014/main" id="{2F3550BC-6F46-4689-9F85-D2F8B11EB1C0}"/>
              </a:ext>
            </a:extLst>
          </p:cNvPr>
          <p:cNvGrpSpPr/>
          <p:nvPr/>
        </p:nvGrpSpPr>
        <p:grpSpPr>
          <a:xfrm>
            <a:off x="-515498" y="1004366"/>
            <a:ext cx="3982261" cy="2297647"/>
            <a:chOff x="-982997" y="-193599"/>
            <a:chExt cx="4981288" cy="2882661"/>
          </a:xfrm>
        </p:grpSpPr>
        <p:graphicFrame>
          <p:nvGraphicFramePr>
            <p:cNvPr id="33" name="グラフ 32">
              <a:extLst>
                <a:ext uri="{FF2B5EF4-FFF2-40B4-BE49-F238E27FC236}">
                  <a16:creationId xmlns:a16="http://schemas.microsoft.com/office/drawing/2014/main" id="{72161760-AF04-4A96-BC44-6F3928C73975}"/>
                </a:ext>
              </a:extLst>
            </p:cNvPr>
            <p:cNvGraphicFramePr/>
            <p:nvPr>
              <p:extLst>
                <p:ext uri="{D42A27DB-BD31-4B8C-83A1-F6EECF244321}">
                  <p14:modId xmlns:p14="http://schemas.microsoft.com/office/powerpoint/2010/main" val="277808092"/>
                </p:ext>
              </p:extLst>
            </p:nvPr>
          </p:nvGraphicFramePr>
          <p:xfrm>
            <a:off x="-982997" y="-193599"/>
            <a:ext cx="4572000" cy="2743201"/>
          </p:xfrm>
          <a:graphic>
            <a:graphicData uri="http://schemas.openxmlformats.org/drawingml/2006/chart">
              <c:chart xmlns:c="http://schemas.openxmlformats.org/drawingml/2006/chart" xmlns:r="http://schemas.openxmlformats.org/officeDocument/2006/relationships" r:id="rId7"/>
            </a:graphicData>
          </a:graphic>
        </p:graphicFrame>
        <p:sp>
          <p:nvSpPr>
            <p:cNvPr id="34" name="テキスト ボックス 3">
              <a:extLst>
                <a:ext uri="{FF2B5EF4-FFF2-40B4-BE49-F238E27FC236}">
                  <a16:creationId xmlns:a16="http://schemas.microsoft.com/office/drawing/2014/main" id="{1D97C41A-64B2-4FE5-9D46-059F0DE7CCBF}"/>
                </a:ext>
              </a:extLst>
            </p:cNvPr>
            <p:cNvSpPr txBox="1"/>
            <p:nvPr/>
          </p:nvSpPr>
          <p:spPr>
            <a:xfrm>
              <a:off x="1386947" y="1133174"/>
              <a:ext cx="657224" cy="571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BIZ UDPゴシック" panose="020B0400000000000000" pitchFamily="50" charset="-128"/>
                  <a:ea typeface="BIZ UDPゴシック" panose="020B0400000000000000" pitchFamily="50" charset="-128"/>
                </a:rPr>
                <a:t>頭部</a:t>
              </a:r>
              <a:endParaRPr kumimoji="1" lang="en-US" altLang="ja-JP" sz="1000" b="1" dirty="0">
                <a:latin typeface="BIZ UDPゴシック" panose="020B0400000000000000" pitchFamily="50" charset="-128"/>
                <a:ea typeface="BIZ UDPゴシック" panose="020B0400000000000000" pitchFamily="50" charset="-128"/>
              </a:endParaRPr>
            </a:p>
            <a:p>
              <a:pPr algn="ctr"/>
              <a:r>
                <a:rPr kumimoji="1" lang="en-US" altLang="ja-JP" sz="1000" b="1" dirty="0">
                  <a:latin typeface="BIZ UDPゴシック" panose="020B0400000000000000" pitchFamily="50" charset="-128"/>
                  <a:ea typeface="BIZ UDPゴシック" panose="020B0400000000000000" pitchFamily="50" charset="-128"/>
                </a:rPr>
                <a:t>55</a:t>
              </a:r>
              <a:r>
                <a:rPr kumimoji="1" lang="ja-JP" altLang="en-US" sz="1000" b="1" dirty="0">
                  <a:latin typeface="BIZ UDPゴシック" panose="020B0400000000000000" pitchFamily="50" charset="-128"/>
                  <a:ea typeface="BIZ UDPゴシック" panose="020B0400000000000000" pitchFamily="50" charset="-128"/>
                </a:rPr>
                <a:t>％</a:t>
              </a:r>
            </a:p>
          </p:txBody>
        </p:sp>
        <p:sp>
          <p:nvSpPr>
            <p:cNvPr id="35" name="テキスト ボックス 4">
              <a:extLst>
                <a:ext uri="{FF2B5EF4-FFF2-40B4-BE49-F238E27FC236}">
                  <a16:creationId xmlns:a16="http://schemas.microsoft.com/office/drawing/2014/main" id="{C44BCA1B-681E-4773-B87A-9DEEEA57CAD3}"/>
                </a:ext>
              </a:extLst>
            </p:cNvPr>
            <p:cNvSpPr txBox="1"/>
            <p:nvPr/>
          </p:nvSpPr>
          <p:spPr>
            <a:xfrm>
              <a:off x="577041" y="1688741"/>
              <a:ext cx="657224" cy="5238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000" b="1" dirty="0">
                  <a:latin typeface="BIZ UDPゴシック" panose="020B0400000000000000" pitchFamily="50" charset="-128"/>
                  <a:ea typeface="BIZ UDPゴシック" panose="020B0400000000000000" pitchFamily="50" charset="-128"/>
                </a:rPr>
                <a:t>胸部</a:t>
              </a:r>
              <a:endParaRPr kumimoji="1" lang="en-US" altLang="ja-JP" sz="1000" b="1" dirty="0">
                <a:latin typeface="BIZ UDPゴシック" panose="020B0400000000000000" pitchFamily="50" charset="-128"/>
                <a:ea typeface="BIZ UDPゴシック" panose="020B0400000000000000" pitchFamily="50" charset="-128"/>
              </a:endParaRPr>
            </a:p>
            <a:p>
              <a:r>
                <a:rPr kumimoji="1" lang="en-US" altLang="ja-JP" sz="1000" b="1" dirty="0">
                  <a:latin typeface="BIZ UDPゴシック" panose="020B0400000000000000" pitchFamily="50" charset="-128"/>
                  <a:ea typeface="BIZ UDPゴシック" panose="020B0400000000000000" pitchFamily="50" charset="-128"/>
                </a:rPr>
                <a:t>11</a:t>
              </a:r>
              <a:r>
                <a:rPr kumimoji="1" lang="ja-JP" altLang="en-US" sz="1000" b="1" dirty="0">
                  <a:latin typeface="BIZ UDPゴシック" panose="020B0400000000000000" pitchFamily="50" charset="-128"/>
                  <a:ea typeface="BIZ UDPゴシック" panose="020B0400000000000000" pitchFamily="50" charset="-128"/>
                </a:rPr>
                <a:t>％</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36" name="テキスト ボックス 5">
              <a:extLst>
                <a:ext uri="{FF2B5EF4-FFF2-40B4-BE49-F238E27FC236}">
                  <a16:creationId xmlns:a16="http://schemas.microsoft.com/office/drawing/2014/main" id="{3162BD2A-4F2C-4B7F-98F7-F5389AE00EBB}"/>
                </a:ext>
              </a:extLst>
            </p:cNvPr>
            <p:cNvSpPr txBox="1"/>
            <p:nvPr/>
          </p:nvSpPr>
          <p:spPr>
            <a:xfrm>
              <a:off x="424640" y="857172"/>
              <a:ext cx="809625" cy="4857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BIZ UDPゴシック" panose="020B0400000000000000" pitchFamily="50" charset="-128"/>
                  <a:ea typeface="BIZ UDPゴシック" panose="020B0400000000000000" pitchFamily="50" charset="-128"/>
                </a:rPr>
                <a:t>その他</a:t>
              </a:r>
              <a:endParaRPr kumimoji="1" lang="en-US" altLang="ja-JP" sz="1000" b="1" dirty="0">
                <a:latin typeface="BIZ UDPゴシック" panose="020B0400000000000000" pitchFamily="50" charset="-128"/>
                <a:ea typeface="BIZ UDPゴシック" panose="020B0400000000000000" pitchFamily="50" charset="-128"/>
              </a:endParaRPr>
            </a:p>
            <a:p>
              <a:pPr algn="ctr"/>
              <a:r>
                <a:rPr kumimoji="1" lang="en-US" altLang="ja-JP" sz="1000" b="1" dirty="0">
                  <a:latin typeface="BIZ UDPゴシック" panose="020B0400000000000000" pitchFamily="50" charset="-128"/>
                  <a:ea typeface="BIZ UDPゴシック" panose="020B0400000000000000" pitchFamily="50" charset="-128"/>
                </a:rPr>
                <a:t>34</a:t>
              </a:r>
              <a:r>
                <a:rPr kumimoji="1" lang="ja-JP" altLang="en-US" sz="1000" b="1" dirty="0">
                  <a:latin typeface="BIZ UDPゴシック" panose="020B0400000000000000" pitchFamily="50" charset="-128"/>
                  <a:ea typeface="BIZ UDPゴシック" panose="020B0400000000000000" pitchFamily="50" charset="-128"/>
                </a:rPr>
                <a:t>％</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37" name="テキスト ボックス 12">
              <a:extLst>
                <a:ext uri="{FF2B5EF4-FFF2-40B4-BE49-F238E27FC236}">
                  <a16:creationId xmlns:a16="http://schemas.microsoft.com/office/drawing/2014/main" id="{2DC5F518-3023-41E8-8341-50F733C0FC2D}"/>
                </a:ext>
              </a:extLst>
            </p:cNvPr>
            <p:cNvSpPr txBox="1"/>
            <p:nvPr/>
          </p:nvSpPr>
          <p:spPr>
            <a:xfrm>
              <a:off x="51552" y="2355687"/>
              <a:ext cx="2038349" cy="3333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「その他」とは窒息、溺死等をいう</a:t>
              </a:r>
              <a:r>
                <a:rPr kumimoji="1" lang="ja-JP" altLang="en-US" sz="700" dirty="0"/>
                <a:t>。</a:t>
              </a:r>
            </a:p>
          </p:txBody>
        </p:sp>
        <p:grpSp>
          <p:nvGrpSpPr>
            <p:cNvPr id="38" name="グループ化 37">
              <a:extLst>
                <a:ext uri="{FF2B5EF4-FFF2-40B4-BE49-F238E27FC236}">
                  <a16:creationId xmlns:a16="http://schemas.microsoft.com/office/drawing/2014/main" id="{69C8C8E1-678B-4E63-A5CA-E9176131D91E}"/>
                </a:ext>
              </a:extLst>
            </p:cNvPr>
            <p:cNvGrpSpPr/>
            <p:nvPr/>
          </p:nvGrpSpPr>
          <p:grpSpPr>
            <a:xfrm>
              <a:off x="2302527" y="584713"/>
              <a:ext cx="1695764" cy="619662"/>
              <a:chOff x="2259003" y="584713"/>
              <a:chExt cx="1849925" cy="619662"/>
            </a:xfrm>
          </p:grpSpPr>
          <p:sp>
            <p:nvSpPr>
              <p:cNvPr id="39" name="吹き出し: 円形 38">
                <a:extLst>
                  <a:ext uri="{FF2B5EF4-FFF2-40B4-BE49-F238E27FC236}">
                    <a16:creationId xmlns:a16="http://schemas.microsoft.com/office/drawing/2014/main" id="{CD17CC99-42C6-4975-BF9E-6EA8F07899A9}"/>
                  </a:ext>
                </a:extLst>
              </p:cNvPr>
              <p:cNvSpPr/>
              <p:nvPr/>
            </p:nvSpPr>
            <p:spPr>
              <a:xfrm>
                <a:off x="2259003" y="584713"/>
                <a:ext cx="1849925" cy="619662"/>
              </a:xfrm>
              <a:prstGeom prst="wedgeEllipseCallout">
                <a:avLst>
                  <a:gd name="adj1" fmla="val -32205"/>
                  <a:gd name="adj2" fmla="val 7770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40" name="テキスト ボックス 14">
                <a:extLst>
                  <a:ext uri="{FF2B5EF4-FFF2-40B4-BE49-F238E27FC236}">
                    <a16:creationId xmlns:a16="http://schemas.microsoft.com/office/drawing/2014/main" id="{93618104-6AF1-443A-A5FA-8AF7D01F2633}"/>
                  </a:ext>
                </a:extLst>
              </p:cNvPr>
              <p:cNvSpPr txBox="1"/>
              <p:nvPr/>
            </p:nvSpPr>
            <p:spPr>
              <a:xfrm>
                <a:off x="2336839" y="611086"/>
                <a:ext cx="1748063" cy="5669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900" dirty="0">
                    <a:latin typeface="BIZ UDPゴシック" panose="020B0400000000000000" pitchFamily="50" charset="-128"/>
                    <a:ea typeface="BIZ UDPゴシック" panose="020B0400000000000000" pitchFamily="50" charset="-128"/>
                  </a:rPr>
                  <a:t>約</a:t>
                </a:r>
                <a:r>
                  <a:rPr kumimoji="1" lang="en-US" altLang="ja-JP" sz="900" b="1" dirty="0">
                    <a:solidFill>
                      <a:srgbClr val="FF0000"/>
                    </a:solidFill>
                    <a:latin typeface="BIZ UDPゴシック" panose="020B0400000000000000" pitchFamily="50" charset="-128"/>
                    <a:ea typeface="BIZ UDPゴシック" panose="020B0400000000000000" pitchFamily="50" charset="-128"/>
                  </a:rPr>
                  <a:t>55</a:t>
                </a:r>
                <a:r>
                  <a:rPr kumimoji="1" lang="ja-JP" altLang="en-US" sz="900" dirty="0">
                    <a:latin typeface="BIZ UDPゴシック" panose="020B0400000000000000" pitchFamily="50" charset="-128"/>
                    <a:ea typeface="BIZ UDPゴシック" panose="020B0400000000000000" pitchFamily="50" charset="-128"/>
                  </a:rPr>
                  <a:t>％が頭部の損傷で亡くなっています</a:t>
                </a:r>
                <a:r>
                  <a:rPr kumimoji="1" lang="ja-JP" altLang="en-US" sz="1100" dirty="0">
                    <a:latin typeface="BIZ UDPゴシック" panose="020B0400000000000000" pitchFamily="50" charset="-128"/>
                    <a:ea typeface="BIZ UDPゴシック" panose="020B0400000000000000" pitchFamily="50" charset="-128"/>
                  </a:rPr>
                  <a:t>。</a:t>
                </a:r>
              </a:p>
            </p:txBody>
          </p:sp>
        </p:grpSp>
      </p:grpSp>
      <p:sp>
        <p:nvSpPr>
          <p:cNvPr id="41" name="テキスト ボックス 40">
            <a:extLst>
              <a:ext uri="{FF2B5EF4-FFF2-40B4-BE49-F238E27FC236}">
                <a16:creationId xmlns:a16="http://schemas.microsoft.com/office/drawing/2014/main" id="{B07548ED-E564-4D5A-8613-B31D91C83362}"/>
              </a:ext>
            </a:extLst>
          </p:cNvPr>
          <p:cNvSpPr txBox="1"/>
          <p:nvPr/>
        </p:nvSpPr>
        <p:spPr>
          <a:xfrm>
            <a:off x="3832455" y="8384827"/>
            <a:ext cx="2571116" cy="430887"/>
          </a:xfrm>
          <a:prstGeom prst="rect">
            <a:avLst/>
          </a:prstGeom>
          <a:noFill/>
        </p:spPr>
        <p:txBody>
          <a:bodyPr wrap="square" rtlCol="0">
            <a:spAutoFit/>
          </a:bodyPr>
          <a:lstStyle/>
          <a:p>
            <a:r>
              <a:rPr kumimoji="1" lang="ja-JP" altLang="en-US" sz="1100" dirty="0"/>
              <a:t>高額賠償事例（できれば県内の事例）の記載</a:t>
            </a:r>
          </a:p>
        </p:txBody>
      </p:sp>
      <p:grpSp>
        <p:nvGrpSpPr>
          <p:cNvPr id="42" name="グループ化 41">
            <a:extLst>
              <a:ext uri="{FF2B5EF4-FFF2-40B4-BE49-F238E27FC236}">
                <a16:creationId xmlns:a16="http://schemas.microsoft.com/office/drawing/2014/main" id="{84B35B68-E58A-4E52-9FE0-991B00271AC0}"/>
              </a:ext>
            </a:extLst>
          </p:cNvPr>
          <p:cNvGrpSpPr/>
          <p:nvPr/>
        </p:nvGrpSpPr>
        <p:grpSpPr>
          <a:xfrm>
            <a:off x="3413070" y="1147724"/>
            <a:ext cx="3462085" cy="2017747"/>
            <a:chOff x="-100855" y="26138"/>
            <a:chExt cx="4572000" cy="2743200"/>
          </a:xfrm>
        </p:grpSpPr>
        <p:graphicFrame>
          <p:nvGraphicFramePr>
            <p:cNvPr id="43" name="グラフ 42">
              <a:extLst>
                <a:ext uri="{FF2B5EF4-FFF2-40B4-BE49-F238E27FC236}">
                  <a16:creationId xmlns:a16="http://schemas.microsoft.com/office/drawing/2014/main" id="{6C52A2EB-E594-4AB5-BEF1-D6C0555BF24D}"/>
                </a:ext>
              </a:extLst>
            </p:cNvPr>
            <p:cNvGraphicFramePr/>
            <p:nvPr>
              <p:extLst>
                <p:ext uri="{D42A27DB-BD31-4B8C-83A1-F6EECF244321}">
                  <p14:modId xmlns:p14="http://schemas.microsoft.com/office/powerpoint/2010/main" val="2140448120"/>
                </p:ext>
              </p:extLst>
            </p:nvPr>
          </p:nvGraphicFramePr>
          <p:xfrm>
            <a:off x="-100855" y="26138"/>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44" name="矢印: 右 43">
              <a:extLst>
                <a:ext uri="{FF2B5EF4-FFF2-40B4-BE49-F238E27FC236}">
                  <a16:creationId xmlns:a16="http://schemas.microsoft.com/office/drawing/2014/main" id="{1B7D2177-541F-434D-B8E0-27D00C00A335}"/>
                </a:ext>
              </a:extLst>
            </p:cNvPr>
            <p:cNvSpPr/>
            <p:nvPr/>
          </p:nvSpPr>
          <p:spPr>
            <a:xfrm rot="20239319">
              <a:off x="1809406" y="1303118"/>
              <a:ext cx="1182262" cy="180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5" name="グループ化 44">
              <a:extLst>
                <a:ext uri="{FF2B5EF4-FFF2-40B4-BE49-F238E27FC236}">
                  <a16:creationId xmlns:a16="http://schemas.microsoft.com/office/drawing/2014/main" id="{DE1CFF33-5314-41E8-9F12-D5B17CAC4E6D}"/>
                </a:ext>
              </a:extLst>
            </p:cNvPr>
            <p:cNvGrpSpPr/>
            <p:nvPr/>
          </p:nvGrpSpPr>
          <p:grpSpPr>
            <a:xfrm>
              <a:off x="1260335" y="633947"/>
              <a:ext cx="1333500" cy="742951"/>
              <a:chOff x="1218081" y="686593"/>
              <a:chExt cx="1914525" cy="933450"/>
            </a:xfrm>
          </p:grpSpPr>
          <p:sp>
            <p:nvSpPr>
              <p:cNvPr id="48" name="爆発: 8 pt 47">
                <a:extLst>
                  <a:ext uri="{FF2B5EF4-FFF2-40B4-BE49-F238E27FC236}">
                    <a16:creationId xmlns:a16="http://schemas.microsoft.com/office/drawing/2014/main" id="{6932EB88-0BAE-4A5C-9200-49B6C64DD087}"/>
                  </a:ext>
                </a:extLst>
              </p:cNvPr>
              <p:cNvSpPr/>
              <p:nvPr/>
            </p:nvSpPr>
            <p:spPr>
              <a:xfrm>
                <a:off x="1218081" y="686593"/>
                <a:ext cx="1914525" cy="933450"/>
              </a:xfrm>
              <a:prstGeom prst="irregularSeal1">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テキスト ボックス 8">
                <a:extLst>
                  <a:ext uri="{FF2B5EF4-FFF2-40B4-BE49-F238E27FC236}">
                    <a16:creationId xmlns:a16="http://schemas.microsoft.com/office/drawing/2014/main" id="{AC4674DC-9C9F-4086-995C-7074B464474F}"/>
                  </a:ext>
                </a:extLst>
              </p:cNvPr>
              <p:cNvSpPr txBox="1"/>
              <p:nvPr/>
            </p:nvSpPr>
            <p:spPr>
              <a:xfrm>
                <a:off x="1431120" y="919528"/>
                <a:ext cx="1570126" cy="3455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b="1" dirty="0">
                    <a:latin typeface="BIZ UDPゴシック" panose="020B0400000000000000" pitchFamily="50" charset="-128"/>
                    <a:ea typeface="BIZ UDPゴシック" panose="020B0400000000000000" pitchFamily="50" charset="-128"/>
                  </a:rPr>
                  <a:t>約</a:t>
                </a:r>
                <a:r>
                  <a:rPr kumimoji="1" lang="ja-JP" altLang="en-US" sz="900" b="1" dirty="0">
                    <a:solidFill>
                      <a:srgbClr val="FF0000"/>
                    </a:solidFill>
                    <a:latin typeface="BIZ UDPゴシック" panose="020B0400000000000000" pitchFamily="50" charset="-128"/>
                    <a:ea typeface="BIZ UDPゴシック" panose="020B0400000000000000" pitchFamily="50" charset="-128"/>
                  </a:rPr>
                  <a:t>２</a:t>
                </a:r>
                <a:r>
                  <a:rPr kumimoji="1" lang="ja-JP" altLang="en-US" sz="900" b="1" dirty="0">
                    <a:latin typeface="BIZ UDPゴシック" panose="020B0400000000000000" pitchFamily="50" charset="-128"/>
                    <a:ea typeface="BIZ UDPゴシック" panose="020B0400000000000000" pitchFamily="50" charset="-128"/>
                  </a:rPr>
                  <a:t>倍</a:t>
                </a:r>
              </a:p>
            </p:txBody>
          </p:sp>
        </p:grpSp>
        <p:sp>
          <p:nvSpPr>
            <p:cNvPr id="46" name="テキスト ボックス 10">
              <a:extLst>
                <a:ext uri="{FF2B5EF4-FFF2-40B4-BE49-F238E27FC236}">
                  <a16:creationId xmlns:a16="http://schemas.microsoft.com/office/drawing/2014/main" id="{9D6C2448-1664-4024-9C0F-C0126701A9FD}"/>
                </a:ext>
              </a:extLst>
            </p:cNvPr>
            <p:cNvSpPr txBox="1"/>
            <p:nvPr/>
          </p:nvSpPr>
          <p:spPr>
            <a:xfrm>
              <a:off x="1051510" y="1639850"/>
              <a:ext cx="947880" cy="2494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0" dirty="0">
                  <a:latin typeface="BIZ UDPゴシック" panose="020B0400000000000000" pitchFamily="50" charset="-128"/>
                  <a:ea typeface="BIZ UDPゴシック" panose="020B0400000000000000" pitchFamily="50" charset="-128"/>
                </a:rPr>
                <a:t>0.35%</a:t>
              </a:r>
            </a:p>
            <a:p>
              <a:pPr algn="ctr"/>
              <a:endParaRPr kumimoji="1" lang="ja-JP" altLang="en-US" sz="1100" b="0" dirty="0">
                <a:latin typeface="BIZ UDPゴシック" panose="020B0400000000000000" pitchFamily="50" charset="-128"/>
                <a:ea typeface="BIZ UDPゴシック" panose="020B0400000000000000" pitchFamily="50" charset="-128"/>
              </a:endParaRPr>
            </a:p>
          </p:txBody>
        </p:sp>
        <p:sp>
          <p:nvSpPr>
            <p:cNvPr id="47" name="テキスト ボックス 11">
              <a:extLst>
                <a:ext uri="{FF2B5EF4-FFF2-40B4-BE49-F238E27FC236}">
                  <a16:creationId xmlns:a16="http://schemas.microsoft.com/office/drawing/2014/main" id="{F2A8C5AC-9FA0-4449-8FFA-E8FE31924AC3}"/>
                </a:ext>
              </a:extLst>
            </p:cNvPr>
            <p:cNvSpPr txBox="1"/>
            <p:nvPr/>
          </p:nvSpPr>
          <p:spPr>
            <a:xfrm>
              <a:off x="2973420" y="871613"/>
              <a:ext cx="849485" cy="313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dirty="0">
                  <a:latin typeface="BIZ UDPゴシック" panose="020B0400000000000000" pitchFamily="50" charset="-128"/>
                  <a:ea typeface="BIZ UDPゴシック" panose="020B0400000000000000" pitchFamily="50" charset="-128"/>
                </a:rPr>
                <a:t>0.78%</a:t>
              </a:r>
            </a:p>
            <a:p>
              <a:pPr algn="ct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51" name="図 50">
            <a:extLst>
              <a:ext uri="{FF2B5EF4-FFF2-40B4-BE49-F238E27FC236}">
                <a16:creationId xmlns:a16="http://schemas.microsoft.com/office/drawing/2014/main" id="{569ED204-4A70-4849-AFA4-038623B0B1A8}"/>
              </a:ext>
            </a:extLst>
          </p:cNvPr>
          <p:cNvPicPr>
            <a:picLocks noChangeAspect="1"/>
          </p:cNvPicPr>
          <p:nvPr/>
        </p:nvPicPr>
        <p:blipFill>
          <a:blip r:embed="rId9"/>
          <a:stretch>
            <a:fillRect/>
          </a:stretch>
        </p:blipFill>
        <p:spPr>
          <a:xfrm>
            <a:off x="255500" y="7218101"/>
            <a:ext cx="2646328" cy="1708751"/>
          </a:xfrm>
          <a:prstGeom prst="rect">
            <a:avLst/>
          </a:prstGeom>
        </p:spPr>
      </p:pic>
      <p:sp>
        <p:nvSpPr>
          <p:cNvPr id="52" name="テキスト ボックス 51">
            <a:extLst>
              <a:ext uri="{FF2B5EF4-FFF2-40B4-BE49-F238E27FC236}">
                <a16:creationId xmlns:a16="http://schemas.microsoft.com/office/drawing/2014/main" id="{775F1C92-D1AE-4A9D-8517-23B51D36108F}"/>
              </a:ext>
            </a:extLst>
          </p:cNvPr>
          <p:cNvSpPr txBox="1"/>
          <p:nvPr/>
        </p:nvSpPr>
        <p:spPr>
          <a:xfrm>
            <a:off x="2831097" y="7204746"/>
            <a:ext cx="4087330" cy="553998"/>
          </a:xfrm>
          <a:prstGeom prst="rect">
            <a:avLst/>
          </a:prstGeom>
          <a:noFill/>
        </p:spPr>
        <p:txBody>
          <a:bodyPr wrap="square" rtlCol="0">
            <a:spAutoFit/>
          </a:bodyPr>
          <a:lstStyle/>
          <a:p>
            <a:r>
              <a:rPr kumimoji="1" lang="ja-JP" altLang="en-US" sz="1000" dirty="0"/>
              <a:t>長野県では、自転車事故で相手を傷つけてしまった際に補償される、</a:t>
            </a:r>
            <a:r>
              <a:rPr kumimoji="1" lang="ja-JP" altLang="en-US" sz="1000" b="1" dirty="0"/>
              <a:t>自転車損害賠償保険・共済</a:t>
            </a:r>
            <a:r>
              <a:rPr kumimoji="1" lang="ja-JP" altLang="en-US" sz="1000" dirty="0"/>
              <a:t>への加入が条例で義務化されています。（令和元年</a:t>
            </a:r>
            <a:r>
              <a:rPr kumimoji="1" lang="en-US" altLang="ja-JP" sz="1000" dirty="0"/>
              <a:t>10</a:t>
            </a:r>
            <a:r>
              <a:rPr kumimoji="1" lang="ja-JP" altLang="en-US" sz="1000" dirty="0"/>
              <a:t>月から）</a:t>
            </a:r>
          </a:p>
        </p:txBody>
      </p:sp>
      <p:sp>
        <p:nvSpPr>
          <p:cNvPr id="53" name="吹き出し: 円形 52">
            <a:extLst>
              <a:ext uri="{FF2B5EF4-FFF2-40B4-BE49-F238E27FC236}">
                <a16:creationId xmlns:a16="http://schemas.microsoft.com/office/drawing/2014/main" id="{51716322-7868-4B24-B560-4EC109FD7EDF}"/>
              </a:ext>
            </a:extLst>
          </p:cNvPr>
          <p:cNvSpPr/>
          <p:nvPr/>
        </p:nvSpPr>
        <p:spPr>
          <a:xfrm>
            <a:off x="3746851" y="7604856"/>
            <a:ext cx="1939406" cy="650087"/>
          </a:xfrm>
          <a:prstGeom prst="wedgeEllipseCallout">
            <a:avLst>
              <a:gd name="adj1" fmla="val -57832"/>
              <a:gd name="adj2" fmla="val 34989"/>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F008F63E-73ED-4D27-9A62-24EDEC868F10}"/>
              </a:ext>
            </a:extLst>
          </p:cNvPr>
          <p:cNvSpPr txBox="1"/>
          <p:nvPr/>
        </p:nvSpPr>
        <p:spPr>
          <a:xfrm>
            <a:off x="3856730" y="7675983"/>
            <a:ext cx="1845048" cy="507831"/>
          </a:xfrm>
          <a:prstGeom prst="rect">
            <a:avLst/>
          </a:prstGeom>
          <a:noFill/>
        </p:spPr>
        <p:txBody>
          <a:bodyPr wrap="square" rtlCol="0">
            <a:spAutoFit/>
          </a:bodyPr>
          <a:lstStyle/>
          <a:p>
            <a:r>
              <a:rPr kumimoji="1" lang="ja-JP" altLang="en-US" sz="900" dirty="0"/>
              <a:t>インターネットやコンビニエンスストアから簡単に加入できる保険もあります。</a:t>
            </a:r>
          </a:p>
        </p:txBody>
      </p:sp>
      <p:sp>
        <p:nvSpPr>
          <p:cNvPr id="55" name="テキスト ボックス 54">
            <a:extLst>
              <a:ext uri="{FF2B5EF4-FFF2-40B4-BE49-F238E27FC236}">
                <a16:creationId xmlns:a16="http://schemas.microsoft.com/office/drawing/2014/main" id="{B1952B08-BAFB-4CA9-AA26-3CDFE9033229}"/>
              </a:ext>
            </a:extLst>
          </p:cNvPr>
          <p:cNvSpPr txBox="1"/>
          <p:nvPr/>
        </p:nvSpPr>
        <p:spPr>
          <a:xfrm>
            <a:off x="4134751" y="4418686"/>
            <a:ext cx="2152650" cy="430887"/>
          </a:xfrm>
          <a:prstGeom prst="rect">
            <a:avLst/>
          </a:prstGeom>
          <a:noFill/>
        </p:spPr>
        <p:txBody>
          <a:bodyPr wrap="square" rtlCol="0">
            <a:spAutoFit/>
          </a:bodyPr>
          <a:lstStyle/>
          <a:p>
            <a:r>
              <a:rPr kumimoji="1" lang="ja-JP" altLang="en-US" sz="1100" dirty="0"/>
              <a:t>広報紙のようなピクトグラムで分かりやすく記載してもらう</a:t>
            </a:r>
          </a:p>
        </p:txBody>
      </p:sp>
      <p:sp>
        <p:nvSpPr>
          <p:cNvPr id="56" name="正方形/長方形 55">
            <a:extLst>
              <a:ext uri="{FF2B5EF4-FFF2-40B4-BE49-F238E27FC236}">
                <a16:creationId xmlns:a16="http://schemas.microsoft.com/office/drawing/2014/main" id="{FFDBFB3F-4494-4AD1-8138-A236DA24C04F}"/>
              </a:ext>
            </a:extLst>
          </p:cNvPr>
          <p:cNvSpPr/>
          <p:nvPr/>
        </p:nvSpPr>
        <p:spPr>
          <a:xfrm>
            <a:off x="269298" y="4251963"/>
            <a:ext cx="2366127" cy="256163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12965BF6-AABA-47F5-9DA9-52F0CD42238D}"/>
              </a:ext>
            </a:extLst>
          </p:cNvPr>
          <p:cNvSpPr/>
          <p:nvPr/>
        </p:nvSpPr>
        <p:spPr>
          <a:xfrm>
            <a:off x="3833450" y="4261782"/>
            <a:ext cx="2755252" cy="257225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761F09BD-E2CC-4E09-8C93-B5C4A97257A6}"/>
              </a:ext>
            </a:extLst>
          </p:cNvPr>
          <p:cNvSpPr txBox="1"/>
          <p:nvPr/>
        </p:nvSpPr>
        <p:spPr>
          <a:xfrm>
            <a:off x="334899" y="4437820"/>
            <a:ext cx="2152650" cy="430887"/>
          </a:xfrm>
          <a:prstGeom prst="rect">
            <a:avLst/>
          </a:prstGeom>
          <a:noFill/>
        </p:spPr>
        <p:txBody>
          <a:bodyPr wrap="square" rtlCol="0">
            <a:spAutoFit/>
          </a:bodyPr>
          <a:lstStyle/>
          <a:p>
            <a:r>
              <a:rPr kumimoji="1" lang="ja-JP" altLang="en-US" sz="1100" dirty="0"/>
              <a:t>広報紙のようなピクトグラムで分かりやすく記載してもらう</a:t>
            </a:r>
          </a:p>
        </p:txBody>
      </p:sp>
      <p:sp>
        <p:nvSpPr>
          <p:cNvPr id="59" name="吹き出し: 角を丸めた四角形 58">
            <a:extLst>
              <a:ext uri="{FF2B5EF4-FFF2-40B4-BE49-F238E27FC236}">
                <a16:creationId xmlns:a16="http://schemas.microsoft.com/office/drawing/2014/main" id="{E9FF9903-C101-457C-8C11-0A0C9E7CD961}"/>
              </a:ext>
            </a:extLst>
          </p:cNvPr>
          <p:cNvSpPr/>
          <p:nvPr/>
        </p:nvSpPr>
        <p:spPr>
          <a:xfrm>
            <a:off x="2711525" y="4425839"/>
            <a:ext cx="1045825" cy="1228614"/>
          </a:xfrm>
          <a:prstGeom prst="wedgeRoundRectCallout">
            <a:avLst>
              <a:gd name="adj1" fmla="val -28426"/>
              <a:gd name="adj2" fmla="val 70816"/>
              <a:gd name="adj3" fmla="val 16667"/>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7389F52A-D8F2-40D0-9A03-B735C8CC1CA6}"/>
              </a:ext>
            </a:extLst>
          </p:cNvPr>
          <p:cNvSpPr txBox="1"/>
          <p:nvPr/>
        </p:nvSpPr>
        <p:spPr>
          <a:xfrm>
            <a:off x="2788850" y="4493907"/>
            <a:ext cx="896724" cy="1107996"/>
          </a:xfrm>
          <a:prstGeom prst="rect">
            <a:avLst/>
          </a:prstGeom>
          <a:noFill/>
        </p:spPr>
        <p:txBody>
          <a:bodyPr wrap="square" rtlCol="0">
            <a:spAutoFit/>
          </a:bodyPr>
          <a:lstStyle/>
          <a:p>
            <a:r>
              <a:rPr kumimoji="1" lang="ja-JP" altLang="en-US" sz="1100" dirty="0"/>
              <a:t>自転車も車両です。交通ルールを守り、安全な運転を心がけよう。</a:t>
            </a:r>
          </a:p>
        </p:txBody>
      </p:sp>
      <p:sp>
        <p:nvSpPr>
          <p:cNvPr id="61" name="正方形/長方形 60">
            <a:extLst>
              <a:ext uri="{FF2B5EF4-FFF2-40B4-BE49-F238E27FC236}">
                <a16:creationId xmlns:a16="http://schemas.microsoft.com/office/drawing/2014/main" id="{518E3EFE-E25C-49CB-9567-A45A83D75EC1}"/>
              </a:ext>
            </a:extLst>
          </p:cNvPr>
          <p:cNvSpPr/>
          <p:nvPr/>
        </p:nvSpPr>
        <p:spPr>
          <a:xfrm>
            <a:off x="3690004" y="8283156"/>
            <a:ext cx="3109564" cy="60569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46603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TotalTime>
  <Words>375</Words>
  <Application>Microsoft Office PowerPoint</Application>
  <PresentationFormat>A4 210 x 297 mm</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Arial</vt:lpstr>
      <vt:lpstr>Calibri</vt:lpstr>
      <vt:lpstr>Calibri Light</vt:lpstr>
      <vt:lpstr>Office テーマ</vt:lpstr>
      <vt:lpstr>PowerPoint プレゼンテーション</vt:lpstr>
      <vt:lpstr>全年齢 　自転車用ヘルメットが努力義務化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由美恵</dc:creator>
  <cp:lastModifiedBy>小林　由美恵</cp:lastModifiedBy>
  <cp:revision>6</cp:revision>
  <dcterms:created xsi:type="dcterms:W3CDTF">2024-06-24T04:55:55Z</dcterms:created>
  <dcterms:modified xsi:type="dcterms:W3CDTF">2024-07-04T03:08:54Z</dcterms:modified>
</cp:coreProperties>
</file>